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35.xml" ContentType="application/vnd.openxmlformats-officedocument.presentationml.slideLayout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6.xml" ContentType="application/vnd.openxmlformats-officedocument.theme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Default Extension="gif" ContentType="image/gif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768" r:id="rId1"/>
    <p:sldMasterId id="2147483781" r:id="rId2"/>
    <p:sldMasterId id="2147483834" r:id="rId3"/>
    <p:sldMasterId id="2147483847" r:id="rId4"/>
    <p:sldMasterId id="2147483861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71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D1711-3597-41D3-ACDB-9EC12D9128A1}" type="datetimeFigureOut">
              <a:rPr lang="en-US" smtClean="0"/>
              <a:pPr/>
              <a:t>6/26/14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7D6F4-5C31-4608-AB6E-CC29D0B8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963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4" Type="http://schemas.openxmlformats.org/officeDocument/2006/relationships/image" Target="../media/image5.jpeg"/><Relationship Id="rId15" Type="http://schemas.openxmlformats.org/officeDocument/2006/relationships/image" Target="../media/image6.png"/><Relationship Id="rId16" Type="http://schemas.openxmlformats.org/officeDocument/2006/relationships/image" Target="../media/image2.png"/><Relationship Id="rId17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 spd="slow">
    <p:push dir="u"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ransition spd="slow">
    <p:push dir="u"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ransition spd="slow">
    <p:push dir="u"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ransition spd="slow">
    <p:push dir="u"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457200"/>
            <a:ext cx="6324600" cy="3048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2014 TSTCI </a:t>
            </a:r>
            <a:br>
              <a:rPr lang="en-US" sz="4800" dirty="0" smtClean="0"/>
            </a:br>
            <a:r>
              <a:rPr lang="en-US" sz="4800" dirty="0" smtClean="0"/>
              <a:t>Accounting &amp; </a:t>
            </a:r>
            <a:br>
              <a:rPr lang="en-US" sz="4800" dirty="0" smtClean="0"/>
            </a:br>
            <a:r>
              <a:rPr lang="en-US" sz="4800" dirty="0" smtClean="0"/>
              <a:t>Customer Service </a:t>
            </a:r>
            <a:br>
              <a:rPr lang="en-US" sz="4800" dirty="0" smtClean="0"/>
            </a:br>
            <a:r>
              <a:rPr lang="en-US" sz="4800" dirty="0" smtClean="0"/>
              <a:t>Conference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Best Accounting Practices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6096000"/>
            <a:ext cx="1752600" cy="685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400" dirty="0" smtClean="0"/>
              <a:t>2014</a:t>
            </a:r>
            <a:endParaRPr lang="en-US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44010" y="4191000"/>
            <a:ext cx="6324600" cy="8382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/>
              <a:t>July 9 – 11, 2014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22673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Best Accounting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000" dirty="0"/>
              <a:t>Checklists and Assignments</a:t>
            </a:r>
          </a:p>
          <a:p>
            <a:pPr lvl="1"/>
            <a:r>
              <a:rPr lang="en-US" sz="2000" dirty="0" smtClean="0"/>
              <a:t>Consider a Formal Checklist Assigning Responsibility for Accounts To Individuals</a:t>
            </a:r>
          </a:p>
          <a:p>
            <a:pPr lvl="1"/>
            <a:r>
              <a:rPr lang="en-US" sz="2000" dirty="0" smtClean="0"/>
              <a:t>Consider Monthly Checklists</a:t>
            </a:r>
          </a:p>
          <a:p>
            <a:pPr lvl="2"/>
            <a:r>
              <a:rPr lang="en-US" sz="2000" dirty="0" smtClean="0"/>
              <a:t>Assignments</a:t>
            </a:r>
          </a:p>
          <a:p>
            <a:pPr lvl="2"/>
            <a:r>
              <a:rPr lang="en-US" sz="2000" dirty="0" smtClean="0"/>
              <a:t>Entries</a:t>
            </a:r>
          </a:p>
          <a:p>
            <a:pPr lvl="2"/>
            <a:r>
              <a:rPr lang="en-US" sz="2000" dirty="0" smtClean="0"/>
              <a:t>Closing Processes</a:t>
            </a:r>
          </a:p>
          <a:p>
            <a:pPr lvl="2"/>
            <a:r>
              <a:rPr lang="en-US" sz="2000" dirty="0" smtClean="0"/>
              <a:t>Reconciliations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6517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Best Accounting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Monitoring Monthly Activity</a:t>
            </a:r>
          </a:p>
          <a:p>
            <a:pPr lvl="1"/>
            <a:r>
              <a:rPr lang="en-US" sz="2000" dirty="0" smtClean="0"/>
              <a:t>Review Work Order Activity</a:t>
            </a:r>
          </a:p>
          <a:p>
            <a:pPr lvl="2"/>
            <a:r>
              <a:rPr lang="en-US" sz="2000" dirty="0" smtClean="0"/>
              <a:t>Common Audit Finding – Labor Closed to Plant Account with No Materials</a:t>
            </a:r>
          </a:p>
          <a:p>
            <a:pPr lvl="1"/>
            <a:r>
              <a:rPr lang="en-US" sz="2000" dirty="0" smtClean="0"/>
              <a:t>Receivables</a:t>
            </a:r>
          </a:p>
          <a:p>
            <a:pPr lvl="2"/>
            <a:r>
              <a:rPr lang="en-US" sz="2000" dirty="0" smtClean="0"/>
              <a:t>Delinquent Accounts</a:t>
            </a:r>
          </a:p>
          <a:p>
            <a:pPr lvl="2"/>
            <a:r>
              <a:rPr lang="en-US" sz="2000" dirty="0" smtClean="0"/>
              <a:t>Misplaced Invoices</a:t>
            </a:r>
          </a:p>
          <a:p>
            <a:pPr lvl="2"/>
            <a:r>
              <a:rPr lang="en-US" sz="2000" dirty="0" smtClean="0"/>
              <a:t>Incorrect Posting of Payments</a:t>
            </a:r>
          </a:p>
          <a:p>
            <a:pPr lvl="2"/>
            <a:r>
              <a:rPr lang="en-US" sz="2000" dirty="0" smtClean="0"/>
              <a:t>Unbilled Projects</a:t>
            </a:r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398717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Best Accounting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Monitoring Monthly Activity – </a:t>
            </a:r>
            <a:r>
              <a:rPr lang="en-US" sz="3000" dirty="0" err="1" smtClean="0"/>
              <a:t>Cont</a:t>
            </a:r>
            <a:r>
              <a:rPr lang="en-US" sz="3000" dirty="0" smtClean="0"/>
              <a:t>’</a:t>
            </a:r>
            <a:endParaRPr lang="en-US" sz="3000" dirty="0"/>
          </a:p>
          <a:p>
            <a:pPr lvl="1"/>
            <a:r>
              <a:rPr lang="en-US" sz="2000" dirty="0" smtClean="0"/>
              <a:t>Payables</a:t>
            </a:r>
            <a:endParaRPr lang="en-US" sz="2000" dirty="0"/>
          </a:p>
          <a:p>
            <a:pPr lvl="2"/>
            <a:r>
              <a:rPr lang="en-US" sz="2000" dirty="0" smtClean="0"/>
              <a:t>Missed Payments</a:t>
            </a:r>
          </a:p>
          <a:p>
            <a:pPr lvl="2"/>
            <a:r>
              <a:rPr lang="en-US" sz="2000" dirty="0" smtClean="0"/>
              <a:t>Duplicate Invoices (Include Balance Forward)</a:t>
            </a:r>
          </a:p>
          <a:p>
            <a:pPr lvl="2"/>
            <a:r>
              <a:rPr lang="en-US" sz="2000" dirty="0" smtClean="0"/>
              <a:t>Duplicate Payments</a:t>
            </a:r>
          </a:p>
          <a:p>
            <a:pPr lvl="2"/>
            <a:r>
              <a:rPr lang="en-US" sz="2000" dirty="0" smtClean="0"/>
              <a:t>System to Ensure That All Invoices Received Are Recorded</a:t>
            </a:r>
            <a:endParaRPr lang="en-US" sz="2000" dirty="0"/>
          </a:p>
          <a:p>
            <a:pPr lvl="1"/>
            <a:r>
              <a:rPr lang="en-US" sz="2000" dirty="0" smtClean="0"/>
              <a:t>Analytical Review Of Financial Statements</a:t>
            </a:r>
          </a:p>
          <a:p>
            <a:pPr lvl="1"/>
            <a:r>
              <a:rPr lang="en-US" sz="2000" dirty="0" smtClean="0"/>
              <a:t>Monthly Ratios (Example: TIER)</a:t>
            </a:r>
          </a:p>
          <a:p>
            <a:pPr lvl="1"/>
            <a:r>
              <a:rPr lang="en-US" sz="2000" dirty="0" smtClean="0"/>
              <a:t>Matching of COGS to Sales Revenue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757451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Best Accounting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Common Errors</a:t>
            </a:r>
          </a:p>
          <a:p>
            <a:pPr lvl="1"/>
            <a:r>
              <a:rPr lang="en-US" sz="2000" dirty="0" smtClean="0"/>
              <a:t>Failure to Match CABs Receipts with Actual CAB</a:t>
            </a:r>
          </a:p>
          <a:p>
            <a:pPr lvl="2"/>
            <a:r>
              <a:rPr lang="en-US" sz="2000" dirty="0" smtClean="0"/>
              <a:t>Short Payments</a:t>
            </a:r>
          </a:p>
          <a:p>
            <a:pPr lvl="2"/>
            <a:r>
              <a:rPr lang="en-US" sz="2000" dirty="0" smtClean="0"/>
              <a:t>Credits</a:t>
            </a:r>
          </a:p>
          <a:p>
            <a:pPr lvl="2"/>
            <a:r>
              <a:rPr lang="en-US" sz="2000" dirty="0" smtClean="0"/>
              <a:t>Disputes</a:t>
            </a:r>
          </a:p>
          <a:p>
            <a:pPr lvl="1"/>
            <a:r>
              <a:rPr lang="en-US" sz="2000" dirty="0" smtClean="0"/>
              <a:t>AFUDC Allocation to Work Orders</a:t>
            </a:r>
          </a:p>
          <a:p>
            <a:pPr lvl="1"/>
            <a:r>
              <a:rPr lang="en-US" sz="2000" dirty="0" smtClean="0"/>
              <a:t>CPRs Not Updated Timely</a:t>
            </a:r>
          </a:p>
          <a:p>
            <a:pPr lvl="1"/>
            <a:r>
              <a:rPr lang="en-US" sz="2000" dirty="0" smtClean="0"/>
              <a:t>Recording TPUC Activity Without Assigning WO Number</a:t>
            </a:r>
          </a:p>
          <a:p>
            <a:pPr lvl="1"/>
            <a:r>
              <a:rPr lang="en-US" sz="2000" dirty="0" smtClean="0"/>
              <a:t>Accounts Added To WTB Without Updating Spreads</a:t>
            </a:r>
          </a:p>
          <a:p>
            <a:pPr lvl="1"/>
            <a:r>
              <a:rPr lang="en-US" sz="2000" dirty="0" smtClean="0"/>
              <a:t>Failure to Claim Write-Offs On PARs</a:t>
            </a:r>
          </a:p>
          <a:p>
            <a:pPr lvl="1"/>
            <a:r>
              <a:rPr lang="en-US" sz="2000" dirty="0" smtClean="0"/>
              <a:t>Failure to Follow Up on Delinquent CABs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4321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Best Accounting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Cross </a:t>
            </a:r>
            <a:r>
              <a:rPr lang="en-US" sz="3000" dirty="0" smtClean="0"/>
              <a:t>Training</a:t>
            </a:r>
          </a:p>
          <a:p>
            <a:pPr lvl="1"/>
            <a:r>
              <a:rPr lang="en-US" sz="2000" dirty="0" smtClean="0"/>
              <a:t>Critical That More Than One Person Knows How to Perform Certain Tasks</a:t>
            </a:r>
          </a:p>
          <a:p>
            <a:pPr lvl="1"/>
            <a:r>
              <a:rPr lang="en-US" sz="2000" dirty="0" smtClean="0"/>
              <a:t>Consider Cross Training Staff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3427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pic>
        <p:nvPicPr>
          <p:cNvPr id="3074" name="Picture 2" descr="F:\Permanent\Curtis Blakely And Co\LOGO\New Logo\CBLogo-BW-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510432" cy="175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15</a:t>
            </a:fld>
            <a:endParaRPr kumimoji="0"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0" y="4343400"/>
            <a:ext cx="3200400" cy="22860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Presented by: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 smtClean="0"/>
              <a:t>Charles A. Albert, CPA/CFE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 smtClean="0"/>
              <a:t>Curtis Blakely &amp; Co., P.C.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 smtClean="0"/>
              <a:t>P.O. Box 5486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 smtClean="0"/>
              <a:t>Longview, TX 75608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 smtClean="0"/>
              <a:t>903.247.1844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 err="1" smtClean="0"/>
              <a:t>calbert</a:t>
            </a:r>
            <a:r>
              <a:rPr lang="en-US" sz="2000" dirty="0" smtClean="0"/>
              <a:t>@ cbandco.com</a:t>
            </a: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400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1999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Best Accounting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Organization</a:t>
            </a:r>
          </a:p>
          <a:p>
            <a:pPr lvl="1"/>
            <a:r>
              <a:rPr lang="en-US" dirty="0" smtClean="0"/>
              <a:t>System of Notebook(s) by Month</a:t>
            </a:r>
          </a:p>
          <a:p>
            <a:pPr lvl="2"/>
            <a:r>
              <a:rPr lang="en-US" dirty="0" smtClean="0"/>
              <a:t>Consider Separate Binders by Parent and Subsidiaries</a:t>
            </a:r>
          </a:p>
          <a:p>
            <a:pPr lvl="2"/>
            <a:r>
              <a:rPr lang="en-US" dirty="0" smtClean="0"/>
              <a:t>Printed Index Tabs for Ease of Use and Organization</a:t>
            </a:r>
          </a:p>
          <a:p>
            <a:pPr lvl="2"/>
            <a:r>
              <a:rPr lang="en-US" dirty="0" smtClean="0"/>
              <a:t>Color Coding By Year, Company</a:t>
            </a:r>
          </a:p>
          <a:p>
            <a:pPr lvl="1"/>
            <a:r>
              <a:rPr lang="en-US" dirty="0" smtClean="0"/>
              <a:t>Directory Tree With Logical Access</a:t>
            </a:r>
          </a:p>
          <a:p>
            <a:pPr lvl="2"/>
            <a:r>
              <a:rPr lang="en-US" dirty="0" smtClean="0"/>
              <a:t>Ex: Parent Telco/2014/Bookkeeping/January/Recs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842416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Best Accounting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000" dirty="0"/>
              <a:t>Reconciliations</a:t>
            </a:r>
          </a:p>
          <a:p>
            <a:pPr lvl="1"/>
            <a:r>
              <a:rPr lang="en-US" sz="2400" dirty="0" smtClean="0"/>
              <a:t>Notebook System Allows a Central Filing Area</a:t>
            </a:r>
          </a:p>
          <a:p>
            <a:pPr lvl="1"/>
            <a:r>
              <a:rPr lang="en-US" sz="2400" dirty="0" smtClean="0"/>
              <a:t>Reconcile Each Balance Sheet Account, Even if a Roll Forward</a:t>
            </a:r>
          </a:p>
          <a:p>
            <a:pPr lvl="1"/>
            <a:r>
              <a:rPr lang="en-US" sz="2400" dirty="0" smtClean="0"/>
              <a:t>Helps to Ensure That Errors Are Found In a Timely Manner</a:t>
            </a:r>
          </a:p>
          <a:p>
            <a:pPr lvl="1"/>
            <a:r>
              <a:rPr lang="en-US" sz="2400" dirty="0" smtClean="0"/>
              <a:t>Enhances Internal Controls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471480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Best Accounting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Reconciliations – Considerations (Excel)</a:t>
            </a:r>
          </a:p>
          <a:p>
            <a:pPr lvl="1"/>
            <a:r>
              <a:rPr lang="en-US" dirty="0" smtClean="0"/>
              <a:t>Single Excel File Vs Multiple Files</a:t>
            </a:r>
          </a:p>
          <a:p>
            <a:pPr lvl="2"/>
            <a:r>
              <a:rPr lang="en-US" dirty="0" smtClean="0"/>
              <a:t>Single Excel File</a:t>
            </a:r>
          </a:p>
          <a:p>
            <a:pPr lvl="3"/>
            <a:r>
              <a:rPr lang="en-US" dirty="0" smtClean="0"/>
              <a:t>Advantages</a:t>
            </a:r>
          </a:p>
          <a:p>
            <a:pPr lvl="4"/>
            <a:r>
              <a:rPr lang="en-US" dirty="0" smtClean="0"/>
              <a:t>Only One User Can Access</a:t>
            </a:r>
          </a:p>
          <a:p>
            <a:pPr lvl="4"/>
            <a:r>
              <a:rPr lang="en-US" dirty="0" smtClean="0"/>
              <a:t>Requires User to Change the Date Only Once</a:t>
            </a:r>
          </a:p>
          <a:p>
            <a:pPr lvl="4"/>
            <a:r>
              <a:rPr lang="en-US" dirty="0" smtClean="0"/>
              <a:t>Formatting is Easier</a:t>
            </a:r>
          </a:p>
          <a:p>
            <a:pPr lvl="3"/>
            <a:r>
              <a:rPr lang="en-US" dirty="0" smtClean="0"/>
              <a:t>Disadvantages</a:t>
            </a:r>
          </a:p>
          <a:p>
            <a:pPr lvl="4"/>
            <a:r>
              <a:rPr lang="en-US" dirty="0" smtClean="0"/>
              <a:t>Only One User Can Access</a:t>
            </a:r>
          </a:p>
          <a:p>
            <a:pPr lvl="4"/>
            <a:r>
              <a:rPr lang="en-US" dirty="0" smtClean="0"/>
              <a:t>File Size Can Be An Issue</a:t>
            </a:r>
          </a:p>
          <a:p>
            <a:pPr lvl="4"/>
            <a:r>
              <a:rPr lang="en-US" dirty="0" smtClean="0"/>
              <a:t>Harder To Provide Single Reconciliation to Others</a:t>
            </a:r>
            <a:endParaRPr lang="en-US" dirty="0"/>
          </a:p>
          <a:p>
            <a:pPr lvl="4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188651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Best Accounting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Reconciliations – Considerations (Excel)</a:t>
            </a:r>
          </a:p>
          <a:p>
            <a:pPr lvl="1"/>
            <a:r>
              <a:rPr lang="en-US" dirty="0"/>
              <a:t>Single Excel File Vs Multiple Files</a:t>
            </a:r>
          </a:p>
          <a:p>
            <a:pPr lvl="2"/>
            <a:r>
              <a:rPr lang="en-US" dirty="0" smtClean="0"/>
              <a:t>Multiple </a:t>
            </a:r>
            <a:r>
              <a:rPr lang="en-US" dirty="0"/>
              <a:t>Excel </a:t>
            </a:r>
            <a:r>
              <a:rPr lang="en-US" dirty="0" smtClean="0"/>
              <a:t>Files</a:t>
            </a:r>
            <a:endParaRPr lang="en-US" dirty="0"/>
          </a:p>
          <a:p>
            <a:pPr lvl="3"/>
            <a:r>
              <a:rPr lang="en-US" dirty="0"/>
              <a:t>Advantages</a:t>
            </a:r>
          </a:p>
          <a:p>
            <a:pPr lvl="4"/>
            <a:r>
              <a:rPr lang="en-US" dirty="0" smtClean="0"/>
              <a:t>Easier To Assign Reconciliations to Others</a:t>
            </a:r>
          </a:p>
          <a:p>
            <a:pPr lvl="4"/>
            <a:r>
              <a:rPr lang="en-US" dirty="0" smtClean="0"/>
              <a:t>Easier to Provide Single Reconciliation to External Users</a:t>
            </a:r>
            <a:endParaRPr lang="en-US" dirty="0"/>
          </a:p>
          <a:p>
            <a:pPr lvl="4"/>
            <a:r>
              <a:rPr lang="en-US" dirty="0" smtClean="0"/>
              <a:t>Size Issues</a:t>
            </a:r>
            <a:endParaRPr lang="en-US" dirty="0"/>
          </a:p>
          <a:p>
            <a:pPr lvl="3"/>
            <a:r>
              <a:rPr lang="en-US" dirty="0"/>
              <a:t>Disadvantages</a:t>
            </a:r>
          </a:p>
          <a:p>
            <a:pPr lvl="4"/>
            <a:r>
              <a:rPr lang="en-US" dirty="0" smtClean="0"/>
              <a:t>Formatting and Date Issues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949377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Best Accounting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Reconciliation Considerations (Format)</a:t>
            </a:r>
          </a:p>
          <a:p>
            <a:pPr lvl="1"/>
            <a:r>
              <a:rPr lang="en-US" sz="2000" dirty="0" smtClean="0"/>
              <a:t>Remove Cumulative History If No Longer Necessary</a:t>
            </a:r>
          </a:p>
          <a:p>
            <a:pPr lvl="1"/>
            <a:r>
              <a:rPr lang="en-US" sz="2000" dirty="0" smtClean="0"/>
              <a:t>Make Any Known Adjustments And Reflect On Reconciliation</a:t>
            </a:r>
          </a:p>
          <a:p>
            <a:pPr lvl="1"/>
            <a:r>
              <a:rPr lang="en-US" sz="2000" dirty="0" smtClean="0"/>
              <a:t>Consider Adding A Box For Preparer/Reviewer Initials</a:t>
            </a:r>
          </a:p>
          <a:p>
            <a:pPr lvl="1"/>
            <a:r>
              <a:rPr lang="en-US" sz="2000" dirty="0" smtClean="0"/>
              <a:t>Provide Copies Of Support Behind Reconciliation</a:t>
            </a:r>
          </a:p>
          <a:p>
            <a:pPr lvl="1"/>
            <a:r>
              <a:rPr lang="en-US" sz="2000" dirty="0" smtClean="0"/>
              <a:t>User Footer with Location, Date, Time</a:t>
            </a:r>
          </a:p>
          <a:p>
            <a:pPr lvl="1"/>
            <a:r>
              <a:rPr lang="en-US" sz="2000" dirty="0"/>
              <a:t>“True” Reconciliation, Not “Balance Forward Prior Month”</a:t>
            </a:r>
          </a:p>
          <a:p>
            <a:pPr lvl="1"/>
            <a:endParaRPr lang="en-US" sz="20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668444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 </a:t>
            </a:r>
            <a:r>
              <a:rPr lang="en-US" dirty="0" err="1" smtClean="0"/>
              <a:t>Fwd</a:t>
            </a:r>
            <a:r>
              <a:rPr lang="en-US" dirty="0" smtClean="0"/>
              <a:t> Vs Detail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7</a:t>
            </a:fld>
            <a:endParaRPr kumimoji="0" lang="en-US" dirty="0"/>
          </a:p>
        </p:txBody>
      </p:sp>
      <p:pic>
        <p:nvPicPr>
          <p:cNvPr id="2067" name="Picture 19" descr="C:\My Scans\Done\Acrobat 1Docume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812" t="8626" r="14353" b="58493"/>
          <a:stretch/>
        </p:blipFill>
        <p:spPr bwMode="auto">
          <a:xfrm>
            <a:off x="62129" y="1840404"/>
            <a:ext cx="4128871" cy="280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C:\My Scans\Done\Acrobat 1Docume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523" t="90906" r="14643" b="3534"/>
          <a:stretch/>
        </p:blipFill>
        <p:spPr bwMode="auto">
          <a:xfrm>
            <a:off x="152400" y="5532162"/>
            <a:ext cx="4240923" cy="4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My Scans\Done\Acrobat 2Docu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774" t="8127" r="16769" b="61103"/>
          <a:stretch/>
        </p:blipFill>
        <p:spPr bwMode="auto">
          <a:xfrm>
            <a:off x="4191000" y="1818289"/>
            <a:ext cx="4899423" cy="25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C:\My Scans\Done\Acrobat 2Docu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559" t="92108" r="17984" b="3045"/>
          <a:stretch/>
        </p:blipFill>
        <p:spPr bwMode="auto">
          <a:xfrm>
            <a:off x="4191000" y="5638800"/>
            <a:ext cx="4899423" cy="40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484680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Best Accounting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Recurring Entries</a:t>
            </a:r>
          </a:p>
          <a:p>
            <a:pPr lvl="1"/>
            <a:r>
              <a:rPr lang="en-US" sz="2000" dirty="0" smtClean="0"/>
              <a:t>Many Accounting Systems Allow Recurring Entries (Fixed/Non-Fixed)</a:t>
            </a:r>
          </a:p>
          <a:p>
            <a:pPr lvl="1"/>
            <a:r>
              <a:rPr lang="en-US" sz="2000" dirty="0" smtClean="0"/>
              <a:t>We Use An Excel Spreadsheet as Well</a:t>
            </a:r>
          </a:p>
          <a:p>
            <a:pPr lvl="1"/>
            <a:r>
              <a:rPr lang="en-US" sz="2000" dirty="0" smtClean="0"/>
              <a:t>Aides in Organization (Example: Billing Entry is Same JE#)</a:t>
            </a:r>
          </a:p>
          <a:p>
            <a:pPr lvl="1"/>
            <a:r>
              <a:rPr lang="en-US" sz="2000" dirty="0" smtClean="0"/>
              <a:t>Use As A Checklist to Ensure Entries Are Posted</a:t>
            </a:r>
          </a:p>
          <a:p>
            <a:pPr lvl="1"/>
            <a:r>
              <a:rPr lang="en-US" sz="2000" dirty="0" smtClean="0"/>
              <a:t>You Must Review The Fixed Recurring Entries Monthly For Changes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351391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Best Accounting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000" dirty="0"/>
              <a:t>Journal Entries</a:t>
            </a:r>
          </a:p>
          <a:p>
            <a:pPr lvl="1"/>
            <a:r>
              <a:rPr lang="en-US" sz="2000" dirty="0" smtClean="0"/>
              <a:t>File Support Behind Each Entry Monthly</a:t>
            </a:r>
          </a:p>
          <a:p>
            <a:pPr lvl="2"/>
            <a:r>
              <a:rPr lang="en-US" sz="2000" dirty="0" smtClean="0"/>
              <a:t>Enables User to Easily Find Support</a:t>
            </a:r>
          </a:p>
          <a:p>
            <a:pPr lvl="2"/>
            <a:r>
              <a:rPr lang="en-US" sz="2000" dirty="0" smtClean="0"/>
              <a:t>Leaves a “Trail” For Others</a:t>
            </a:r>
          </a:p>
          <a:p>
            <a:pPr lvl="1"/>
            <a:r>
              <a:rPr lang="en-US" sz="2000" dirty="0" smtClean="0"/>
              <a:t>Consider Scanning in Support if GL Has “Drill Down” Capabilities</a:t>
            </a:r>
          </a:p>
          <a:p>
            <a:pPr lvl="2"/>
            <a:r>
              <a:rPr lang="en-US" sz="1700" dirty="0" smtClean="0"/>
              <a:t>Ease in Finding Support</a:t>
            </a:r>
          </a:p>
          <a:p>
            <a:pPr lvl="2"/>
            <a:r>
              <a:rPr lang="en-US" sz="1700" dirty="0" smtClean="0"/>
              <a:t>Ease in Providing Information </a:t>
            </a:r>
            <a:r>
              <a:rPr lang="en-US" sz="1700" smtClean="0"/>
              <a:t>to Others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250861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Purple Segoe 4-3 template-template_April-17-2007">
  <a:themeElements>
    <a:clrScheme name="Purple Template-Template">
      <a:dk1>
        <a:srgbClr val="000000"/>
      </a:dk1>
      <a:lt1>
        <a:srgbClr val="FFFFFF"/>
      </a:lt1>
      <a:dk2>
        <a:srgbClr val="663474"/>
      </a:dk2>
      <a:lt2>
        <a:srgbClr val="DBB7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2681E6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Purple Rays</Template>
  <TotalTime>1688</TotalTime>
  <Words>610</Words>
  <Application>Microsoft Macintosh PowerPoint</Application>
  <PresentationFormat>On-screen Show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Purple Segoe 4-3 template-template_April-17-2007</vt:lpstr>
      <vt:lpstr>White with Courier font for code slides</vt:lpstr>
      <vt:lpstr>7-00134_MS_Qwest_template_Segoe</vt:lpstr>
      <vt:lpstr>1_White with Courier font for code slides</vt:lpstr>
      <vt:lpstr>Median</vt:lpstr>
      <vt:lpstr>2014 TSTCI  Accounting &amp;  Customer Service  Conference</vt:lpstr>
      <vt:lpstr>2014 Best Accounting Practices</vt:lpstr>
      <vt:lpstr>2014 Best Accounting Practices</vt:lpstr>
      <vt:lpstr>2014 Best Accounting Practices</vt:lpstr>
      <vt:lpstr>2014 Best Accounting Practices</vt:lpstr>
      <vt:lpstr>2014 Best Accounting Practices</vt:lpstr>
      <vt:lpstr>Bal Fwd Vs Detail</vt:lpstr>
      <vt:lpstr>2014 Best Accounting Practices</vt:lpstr>
      <vt:lpstr>2014 Best Accounting Practices</vt:lpstr>
      <vt:lpstr>2014 Best Accounting Practices</vt:lpstr>
      <vt:lpstr>2014 Best Accounting Practices</vt:lpstr>
      <vt:lpstr>2014 Best Accounting Practices</vt:lpstr>
      <vt:lpstr>2014 Best Accounting Practices</vt:lpstr>
      <vt:lpstr>2014 Best Accounting Practices</vt:lpstr>
      <vt:lpstr>Thank you for your attention!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Charley Albert</dc:creator>
  <cp:lastModifiedBy>Pat</cp:lastModifiedBy>
  <cp:revision>38</cp:revision>
  <cp:lastPrinted>2014-06-17T15:41:20Z</cp:lastPrinted>
  <dcterms:created xsi:type="dcterms:W3CDTF">2014-06-26T19:01:33Z</dcterms:created>
  <dcterms:modified xsi:type="dcterms:W3CDTF">2014-06-26T19:02:15Z</dcterms:modified>
</cp:coreProperties>
</file>