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Default Extension="wmf" ContentType="image/x-wmf"/>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docProps/custom.xml" ContentType="application/vnd.openxmlformats-officedocument.custom-properties+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61" r:id="rId1"/>
  </p:sldMasterIdLst>
  <p:notesMasterIdLst>
    <p:notesMasterId r:id="rId22"/>
  </p:notesMasterIdLst>
  <p:handoutMasterIdLst>
    <p:handoutMasterId r:id="rId23"/>
  </p:handoutMasterIdLst>
  <p:sldIdLst>
    <p:sldId id="332" r:id="rId2"/>
    <p:sldId id="347" r:id="rId3"/>
    <p:sldId id="339" r:id="rId4"/>
    <p:sldId id="337" r:id="rId5"/>
    <p:sldId id="344" r:id="rId6"/>
    <p:sldId id="349" r:id="rId7"/>
    <p:sldId id="353" r:id="rId8"/>
    <p:sldId id="261" r:id="rId9"/>
    <p:sldId id="352" r:id="rId10"/>
    <p:sldId id="342" r:id="rId11"/>
    <p:sldId id="354" r:id="rId12"/>
    <p:sldId id="350" r:id="rId13"/>
    <p:sldId id="343" r:id="rId14"/>
    <p:sldId id="346" r:id="rId15"/>
    <p:sldId id="348" r:id="rId16"/>
    <p:sldId id="345" r:id="rId17"/>
    <p:sldId id="333" r:id="rId18"/>
    <p:sldId id="351" r:id="rId19"/>
    <p:sldId id="336" r:id="rId20"/>
    <p:sldId id="326" r:id="rId21"/>
  </p:sldIdLst>
  <p:sldSz cx="9144000" cy="6858000" type="screen4x3"/>
  <p:notesSz cx="68580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xmlns=""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FF85"/>
    <a:srgbClr val="CC0099"/>
    <a:srgbClr val="CC3399"/>
    <a:srgbClr val="90FB25"/>
    <a:srgbClr val="EC205F"/>
    <a:srgbClr val="F89708"/>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832" autoAdjust="0"/>
    <p:restoredTop sz="94675" autoAdjust="0"/>
  </p:normalViewPr>
  <p:slideViewPr>
    <p:cSldViewPr snapToGrid="0" snapToObjects="1">
      <p:cViewPr>
        <p:scale>
          <a:sx n="73" d="100"/>
          <a:sy n="73" d="100"/>
        </p:scale>
        <p:origin x="-3392" y="-15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8945F049-5497-4431-ABA0-75C658E5F0DE}" type="datetimeFigureOut">
              <a:rPr lang="en-US" smtClean="0"/>
              <a:pPr/>
              <a:t>7/7/14</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3AC451CC-7169-45CB-AEE7-685D230EB9C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0482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b="0">
                <a:latin typeface="Calibri" pitchFamily="34" charset="0"/>
              </a:defRPr>
            </a:lvl1pPr>
          </a:lstStyle>
          <a:p>
            <a:endParaRPr lang="en-US"/>
          </a:p>
        </p:txBody>
      </p:sp>
      <p:sp>
        <p:nvSpPr>
          <p:cNvPr id="25603"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0">
                <a:latin typeface="Calibri" pitchFamily="34" charset="0"/>
              </a:defRPr>
            </a:lvl1pPr>
          </a:lstStyle>
          <a:p>
            <a:fld id="{602DF91A-8305-4240-9F4F-E6A2770699E0}" type="datetimeFigureOut">
              <a:rPr lang="en-US"/>
              <a:pPr/>
              <a:t>7/7/14</a:t>
            </a:fld>
            <a:endParaRPr lang="en-US"/>
          </a:p>
        </p:txBody>
      </p:sp>
      <p:sp>
        <p:nvSpPr>
          <p:cNvPr id="2560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685800" y="4415791"/>
            <a:ext cx="548640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b="0">
                <a:latin typeface="Calibri" pitchFamily="34" charset="0"/>
              </a:defRPr>
            </a:lvl1pPr>
          </a:lstStyle>
          <a:p>
            <a:endParaRPr lang="en-US"/>
          </a:p>
        </p:txBody>
      </p:sp>
      <p:sp>
        <p:nvSpPr>
          <p:cNvPr id="25607"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a:latin typeface="Calibri" pitchFamily="34" charset="0"/>
              </a:defRPr>
            </a:lvl1pPr>
          </a:lstStyle>
          <a:p>
            <a:fld id="{9A4EF7C6-1A2F-4A7B-B97E-AC7803AF7396}"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0023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4EF7C6-1A2F-4A7B-B97E-AC7803AF7396}"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465739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4802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3E054F-9545-4053-ADC7-6137AE34C1A3}" type="slidenum">
              <a:rPr lang="en-US" smtClean="0"/>
              <a:pPr>
                <a:defRPr/>
              </a:pPr>
              <a:t>‹#›</a:t>
            </a:fld>
            <a:endParaRPr lang="en-US"/>
          </a:p>
        </p:txBody>
      </p:sp>
      <p:pic>
        <p:nvPicPr>
          <p:cNvPr id="9" name="Picture 12" descr="70sboxes.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0" name="Picture 17" descr="70sboxes.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1" name="Picture 9" descr="JSI logo_bw_tagline"/>
          <p:cNvPicPr>
            <a:picLocks noChangeAspect="1" noChangeArrowheads="1"/>
          </p:cNvPicPr>
          <p:nvPr userDrawn="1"/>
        </p:nvPicPr>
        <p:blipFill>
          <a:blip r:embed="rId3">
            <a:clrChange>
              <a:clrFrom>
                <a:srgbClr val="FFFFFF"/>
              </a:clrFrom>
              <a:clrTo>
                <a:srgbClr val="FFFFFF">
                  <a:alpha val="0"/>
                </a:srgbClr>
              </a:clrTo>
            </a:clrChange>
          </a:blip>
          <a:srcRect/>
          <a:stretch>
            <a:fillRect/>
          </a:stretch>
        </p:blipFill>
        <p:spPr bwMode="auto">
          <a:xfrm>
            <a:off x="6858000" y="5924550"/>
            <a:ext cx="2120900" cy="7524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5A1141-36DB-4C82-B980-D63F093295D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9FA5BE-B0FD-43EF-B8AA-31FD05A526E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0173C8-C673-4D0A-962B-5DFE85416220}" type="slidenum">
              <a:rPr lang="en-US" smtClean="0"/>
              <a:pPr>
                <a:defRPr/>
              </a:pPr>
              <a:t>‹#›</a:t>
            </a:fld>
            <a:endParaRPr lang="en-US" dirty="0"/>
          </a:p>
        </p:txBody>
      </p:sp>
      <p:pic>
        <p:nvPicPr>
          <p:cNvPr id="7" name="Picture 10" descr="JSI logo_bw_tagline"/>
          <p:cNvPicPr>
            <a:picLocks noChangeAspect="1" noChangeArrowheads="1"/>
          </p:cNvPicPr>
          <p:nvPr userDrawn="1"/>
        </p:nvPicPr>
        <p:blipFill>
          <a:blip r:embed="rId2" cstate="print">
            <a:clrChange>
              <a:clrFrom>
                <a:srgbClr val="FFFFFF"/>
              </a:clrFrom>
              <a:clrTo>
                <a:srgbClr val="FFFFFF">
                  <a:alpha val="0"/>
                </a:srgbClr>
              </a:clrTo>
            </a:clrChange>
            <a:lum bright="84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00576" y="5908884"/>
            <a:ext cx="2120900" cy="7524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1E0D85-CBDB-469D-9E46-EB3197031AA9}"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96100DF-A9C0-400E-A5B1-060B5EBD407B}"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1ADC9E9-9948-4FC2-9AE6-4911A46AD82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DC61B02-D434-45A6-96A0-2329FBFBA78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93E358C-187A-440B-8991-40029CA0D78A}" type="slidenum">
              <a:rPr lang="en-US" smtClean="0"/>
              <a:pPr>
                <a:defRPr/>
              </a:pPr>
              <a:t>‹#›</a:t>
            </a:fld>
            <a:endParaRPr lang="en-US"/>
          </a:p>
        </p:txBody>
      </p:sp>
      <p:pic>
        <p:nvPicPr>
          <p:cNvPr id="5" name="Picture 10" descr="JSI logo_bw_tagline"/>
          <p:cNvPicPr>
            <a:picLocks noChangeAspect="1" noChangeArrowheads="1"/>
          </p:cNvPicPr>
          <p:nvPr userDrawn="1"/>
        </p:nvPicPr>
        <p:blipFill>
          <a:blip r:embed="rId2" cstate="print">
            <a:clrChange>
              <a:clrFrom>
                <a:srgbClr val="FFFFFF"/>
              </a:clrFrom>
              <a:clrTo>
                <a:srgbClr val="FFFFFF">
                  <a:alpha val="0"/>
                </a:srgbClr>
              </a:clrTo>
            </a:clrChange>
            <a:lum bright="84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21014" y="5806967"/>
            <a:ext cx="2120900" cy="7524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7CEECEFD-1353-42ED-97DF-7A6F9A7C4BEC}"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590B49-16DB-4BD3-907B-DE83B33E5D3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D8BCEC11-2124-4A31-A66C-161F91F65EE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ransition.fcc.gov/Daily_Releases/Daily_Business/2014/db0626/FCC-14-54A1.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cook@jsitel.com" TargetMode="External"/><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wmf"/><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92330"/>
            <a:ext cx="7520940" cy="1567543"/>
          </a:xfrm>
        </p:spPr>
        <p:txBody>
          <a:bodyPr/>
          <a:lstStyle/>
          <a:p>
            <a:r>
              <a:rPr lang="en-US" sz="3200" b="1" dirty="0" smtClean="0">
                <a:latin typeface="Times New Roman" panose="02020603050405020304" pitchFamily="18" charset="0"/>
                <a:cs typeface="Times New Roman" panose="02020603050405020304" pitchFamily="18" charset="0"/>
              </a:rPr>
              <a:t>Local rate increase:  Opportunity for enhancing perceived customer benefits</a:t>
            </a:r>
            <a:r>
              <a:rPr lang="en-US" sz="3200" i="1" dirty="0" smtClean="0"/>
              <a:t/>
            </a:r>
            <a:br>
              <a:rPr lang="en-US" sz="3200" i="1" dirty="0" smtClean="0"/>
            </a:br>
            <a:endParaRPr lang="en-US" sz="3200" dirty="0"/>
          </a:p>
        </p:txBody>
      </p:sp>
      <p:sp>
        <p:nvSpPr>
          <p:cNvPr id="3" name="Content Placeholder 2"/>
          <p:cNvSpPr>
            <a:spLocks noGrp="1"/>
          </p:cNvSpPr>
          <p:nvPr>
            <p:ph idx="1"/>
          </p:nvPr>
        </p:nvSpPr>
        <p:spPr>
          <a:xfrm>
            <a:off x="822960" y="2952206"/>
            <a:ext cx="7520940" cy="1728271"/>
          </a:xfrm>
        </p:spPr>
        <p:txBody>
          <a:bodyPr>
            <a:normAutofit/>
          </a:bodyPr>
          <a:lstStyle/>
          <a:p>
            <a:endParaRPr lang="en-US" dirty="0"/>
          </a:p>
          <a:p>
            <a:r>
              <a:rPr lang="en-US" dirty="0" smtClean="0">
                <a:latin typeface="Times New Roman" panose="02020603050405020304" pitchFamily="18" charset="0"/>
                <a:cs typeface="Times New Roman" panose="02020603050405020304" pitchFamily="18" charset="0"/>
              </a:rPr>
              <a:t>July  9-11, 2014</a:t>
            </a:r>
          </a:p>
          <a:p>
            <a:r>
              <a:rPr lang="en-US" dirty="0" smtClean="0">
                <a:latin typeface="Times New Roman" panose="02020603050405020304" pitchFamily="18" charset="0"/>
                <a:cs typeface="Times New Roman" panose="02020603050405020304" pitchFamily="18" charset="0"/>
              </a:rPr>
              <a:t>TSTCI Accounting and Customer Service Conference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Darla Parker</a:t>
            </a:r>
          </a:p>
          <a:p>
            <a:r>
              <a:rPr lang="en-US" dirty="0">
                <a:latin typeface="Times New Roman" panose="02020603050405020304" pitchFamily="18" charset="0"/>
                <a:cs typeface="Times New Roman" panose="02020603050405020304" pitchFamily="18" charset="0"/>
              </a:rPr>
              <a:t>John Staurulakis, Inc</a:t>
            </a:r>
          </a:p>
        </p:txBody>
      </p:sp>
      <p:sp>
        <p:nvSpPr>
          <p:cNvPr id="4" name="Slide Number Placeholder 3"/>
          <p:cNvSpPr>
            <a:spLocks noGrp="1"/>
          </p:cNvSpPr>
          <p:nvPr>
            <p:ph type="sldNum" sz="quarter" idx="12"/>
          </p:nvPr>
        </p:nvSpPr>
        <p:spPr/>
        <p:txBody>
          <a:bodyPr/>
          <a:lstStyle/>
          <a:p>
            <a:pPr>
              <a:defRPr/>
            </a:pPr>
            <a:fld id="{AC0173C8-C673-4D0A-962B-5DFE85416220}" type="slidenum">
              <a:rPr lang="en-US" smtClean="0"/>
              <a:pPr>
                <a:defRPr/>
              </a:pPr>
              <a:t>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558521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365760"/>
            <a:ext cx="7720149" cy="548640"/>
          </a:xfrm>
        </p:spPr>
        <p:txBody>
          <a:bodyPr/>
          <a:lstStyle/>
          <a:p>
            <a:r>
              <a:rPr lang="en-US" b="1" dirty="0" smtClean="0">
                <a:latin typeface="Times New Roman" panose="02020603050405020304" pitchFamily="18" charset="0"/>
                <a:cs typeface="Times New Roman" panose="02020603050405020304" pitchFamily="18" charset="0"/>
              </a:rPr>
              <a:t>Residential Rate Floor for 2014 - 2018</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2960" y="1100628"/>
            <a:ext cx="7520940" cy="3902446"/>
          </a:xfrm>
        </p:spPr>
        <p:txBody>
          <a:bodyPr>
            <a:normAutofit fontScale="70000" lnSpcReduction="20000"/>
          </a:bodyPr>
          <a:lstStyle/>
          <a:p>
            <a:pPr marL="0" indent="0"/>
            <a:r>
              <a:rPr lang="en-US" sz="3400" b="0" dirty="0" smtClean="0">
                <a:latin typeface="Times New Roman" panose="02020603050405020304" pitchFamily="18" charset="0"/>
                <a:cs typeface="Times New Roman" panose="02020603050405020304" pitchFamily="18" charset="0"/>
              </a:rPr>
              <a:t>June 10, 2014, the FCC approved phase-in of the $20.46 rate </a:t>
            </a:r>
            <a:r>
              <a:rPr lang="en-US" sz="3400" b="0" dirty="0">
                <a:latin typeface="Times New Roman" panose="02020603050405020304" pitchFamily="18" charset="0"/>
                <a:cs typeface="Times New Roman" panose="02020603050405020304" pitchFamily="18" charset="0"/>
              </a:rPr>
              <a:t>f</a:t>
            </a:r>
            <a:r>
              <a:rPr lang="en-US" sz="3400" b="0" dirty="0" smtClean="0">
                <a:latin typeface="Times New Roman" panose="02020603050405020304" pitchFamily="18" charset="0"/>
                <a:cs typeface="Times New Roman" panose="02020603050405020304" pitchFamily="18" charset="0"/>
              </a:rPr>
              <a:t>loor to prevent rate shock. (FCC 7</a:t>
            </a:r>
            <a:r>
              <a:rPr lang="en-US" sz="3400" b="0" baseline="30000" dirty="0" smtClean="0">
                <a:latin typeface="Times New Roman" panose="02020603050405020304" pitchFamily="18" charset="0"/>
                <a:cs typeface="Times New Roman" panose="02020603050405020304" pitchFamily="18" charset="0"/>
              </a:rPr>
              <a:t>th</a:t>
            </a:r>
            <a:r>
              <a:rPr lang="en-US" sz="3400" b="0" dirty="0" smtClean="0">
                <a:latin typeface="Times New Roman" panose="02020603050405020304" pitchFamily="18" charset="0"/>
                <a:cs typeface="Times New Roman" panose="02020603050405020304" pitchFamily="18" charset="0"/>
              </a:rPr>
              <a:t> Order)</a:t>
            </a:r>
          </a:p>
          <a:p>
            <a:pPr marL="0" indent="0"/>
            <a:endParaRPr lang="en-US" sz="3400" b="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400" b="0" dirty="0">
                <a:latin typeface="Times New Roman" panose="02020603050405020304" pitchFamily="18" charset="0"/>
                <a:cs typeface="Times New Roman" panose="02020603050405020304" pitchFamily="18" charset="0"/>
              </a:rPr>
              <a:t>July 1, 2014, </a:t>
            </a:r>
            <a:r>
              <a:rPr lang="en-US" sz="3400" b="0" dirty="0" smtClean="0">
                <a:latin typeface="Times New Roman" panose="02020603050405020304" pitchFamily="18" charset="0"/>
                <a:cs typeface="Times New Roman" panose="02020603050405020304" pitchFamily="18" charset="0"/>
              </a:rPr>
              <a:t>rate floor </a:t>
            </a:r>
            <a:r>
              <a:rPr lang="en-US" sz="3400" b="0" dirty="0">
                <a:latin typeface="Times New Roman" panose="02020603050405020304" pitchFamily="18" charset="0"/>
                <a:cs typeface="Times New Roman" panose="02020603050405020304" pitchFamily="18" charset="0"/>
              </a:rPr>
              <a:t>at $14.</a:t>
            </a:r>
          </a:p>
          <a:p>
            <a:pPr>
              <a:buFont typeface="Arial" panose="020B0604020202020204" pitchFamily="34" charset="0"/>
              <a:buChar char="•"/>
            </a:pPr>
            <a:r>
              <a:rPr lang="en-US" sz="3400" b="0" dirty="0">
                <a:latin typeface="Times New Roman" panose="02020603050405020304" pitchFamily="18" charset="0"/>
                <a:cs typeface="Times New Roman" panose="02020603050405020304" pitchFamily="18" charset="0"/>
              </a:rPr>
              <a:t>Rate floor of $16, January 2, 2015 through June 30, 2016.  </a:t>
            </a:r>
          </a:p>
          <a:p>
            <a:pPr>
              <a:buFont typeface="Arial" panose="020B0604020202020204" pitchFamily="34" charset="0"/>
              <a:buChar char="•"/>
            </a:pPr>
            <a:r>
              <a:rPr lang="en-US" sz="3400" b="0" dirty="0">
                <a:latin typeface="Times New Roman" panose="02020603050405020304" pitchFamily="18" charset="0"/>
                <a:cs typeface="Times New Roman" panose="02020603050405020304" pitchFamily="18" charset="0"/>
              </a:rPr>
              <a:t>Rate floor of $18, July 1, 2016 through June 30, 2017, or the 2016 national surveyed rate, whichever is lower. </a:t>
            </a:r>
          </a:p>
          <a:p>
            <a:pPr>
              <a:buFont typeface="Arial" panose="020B0604020202020204" pitchFamily="34" charset="0"/>
              <a:buChar char="•"/>
            </a:pPr>
            <a:r>
              <a:rPr lang="en-US" sz="3400" b="0" dirty="0">
                <a:latin typeface="Times New Roman" panose="02020603050405020304" pitchFamily="18" charset="0"/>
                <a:cs typeface="Times New Roman" panose="02020603050405020304" pitchFamily="18" charset="0"/>
              </a:rPr>
              <a:t>Rate floor of $20, July 1, 2017 through June 30, 2018, or the 2017 national surveyed rate, whichever is lower</a:t>
            </a:r>
            <a:r>
              <a:rPr lang="en-US" sz="3600" b="0" dirty="0">
                <a:latin typeface="Times New Roman" panose="02020603050405020304" pitchFamily="18" charset="0"/>
                <a:cs typeface="Times New Roman" panose="02020603050405020304" pitchFamily="18" charset="0"/>
              </a:rPr>
              <a:t>.  </a:t>
            </a:r>
          </a:p>
          <a:p>
            <a:endParaRPr lang="en-US" sz="3400" b="0" dirty="0" smtClean="0">
              <a:latin typeface="Times New Roman" panose="02020603050405020304" pitchFamily="18" charset="0"/>
              <a:cs typeface="Times New Roman" panose="02020603050405020304" pitchFamily="18" charset="0"/>
            </a:endParaRPr>
          </a:p>
          <a:p>
            <a:endParaRPr lang="en-US" sz="3400" b="0" dirty="0" smtClean="0">
              <a:latin typeface="Times New Roman" panose="02020603050405020304" pitchFamily="18" charset="0"/>
              <a:cs typeface="Times New Roman" panose="02020603050405020304" pitchFamily="18" charset="0"/>
            </a:endParaRPr>
          </a:p>
          <a:p>
            <a:endParaRPr lang="en-US" sz="2400" b="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AC0173C8-C673-4D0A-962B-5DFE85416220}" type="slidenum">
              <a:rPr lang="en-US" smtClean="0"/>
              <a:pPr>
                <a:defRPr/>
              </a:pPr>
              <a:t>10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1560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80098" y="565051"/>
            <a:ext cx="7520940" cy="548640"/>
          </a:xfrm>
        </p:spPr>
        <p:txBody>
          <a:bodyPr/>
          <a:lstStyle/>
          <a:p>
            <a:r>
              <a:rPr lang="en-US" b="1" dirty="0">
                <a:latin typeface="Times New Roman" panose="02020603050405020304" pitchFamily="18" charset="0"/>
                <a:cs typeface="Times New Roman" panose="02020603050405020304" pitchFamily="18" charset="0"/>
              </a:rPr>
              <a:t>Residential Rate Floor for 2014 </a:t>
            </a:r>
            <a:r>
              <a:rPr lang="en-US" b="1" dirty="0" smtClean="0">
                <a:latin typeface="Times New Roman" panose="02020603050405020304" pitchFamily="18" charset="0"/>
                <a:cs typeface="Times New Roman" panose="02020603050405020304" pitchFamily="18" charset="0"/>
              </a:rPr>
              <a:t>– 2018  - recap</a:t>
            </a:r>
            <a:endParaRPr lang="en-US" sz="2000" dirty="0"/>
          </a:p>
        </p:txBody>
      </p:sp>
      <p:sp>
        <p:nvSpPr>
          <p:cNvPr id="3" name="Content Placeholder 2"/>
          <p:cNvSpPr>
            <a:spLocks noGrp="1"/>
          </p:cNvSpPr>
          <p:nvPr>
            <p:ph idx="1"/>
          </p:nvPr>
        </p:nvSpPr>
        <p:spPr>
          <a:xfrm>
            <a:off x="822960" y="1476103"/>
            <a:ext cx="7520940" cy="3204374"/>
          </a:xfrm>
        </p:spPr>
        <p:txBody>
          <a:bodyPr>
            <a:normAutofit/>
          </a:bodyPr>
          <a:lstStyle/>
          <a:p>
            <a:r>
              <a:rPr lang="en-US" sz="2000" dirty="0" smtClean="0">
                <a:latin typeface="Times New Roman" panose="02020603050405020304" pitchFamily="18" charset="0"/>
                <a:cs typeface="Times New Roman" panose="02020603050405020304" pitchFamily="18" charset="0"/>
              </a:rPr>
              <a:t>Link  to FCC’s June 10</a:t>
            </a:r>
            <a:r>
              <a:rPr lang="en-US" sz="2000" baseline="30000" dirty="0" smtClean="0">
                <a:latin typeface="Times New Roman" panose="02020603050405020304" pitchFamily="18" charset="0"/>
                <a:cs typeface="Times New Roman" panose="02020603050405020304" pitchFamily="18" charset="0"/>
              </a:rPr>
              <a:t>th</a:t>
            </a:r>
            <a:r>
              <a:rPr lang="en-US" sz="2000" dirty="0" smtClean="0">
                <a:latin typeface="Times New Roman" panose="02020603050405020304" pitchFamily="18" charset="0"/>
                <a:cs typeface="Times New Roman" panose="02020603050405020304" pitchFamily="18" charset="0"/>
              </a:rPr>
              <a:t> order:</a:t>
            </a:r>
          </a:p>
          <a:p>
            <a:r>
              <a:rPr lang="en-US" sz="2000" dirty="0" smtClean="0">
                <a:latin typeface="Times New Roman" panose="02020603050405020304" pitchFamily="18" charset="0"/>
                <a:cs typeface="Times New Roman" panose="02020603050405020304" pitchFamily="18" charset="0"/>
                <a:hlinkClick r:id="rId2"/>
              </a:rPr>
              <a:t>http</a:t>
            </a:r>
            <a:r>
              <a:rPr lang="en-US" sz="2000" dirty="0">
                <a:latin typeface="Times New Roman" panose="02020603050405020304" pitchFamily="18" charset="0"/>
                <a:cs typeface="Times New Roman" panose="02020603050405020304" pitchFamily="18" charset="0"/>
                <a:hlinkClick r:id="rId2"/>
              </a:rPr>
              <a:t>://</a:t>
            </a:r>
            <a:r>
              <a:rPr lang="en-US" sz="2000" dirty="0" smtClean="0">
                <a:latin typeface="Times New Roman" panose="02020603050405020304" pitchFamily="18" charset="0"/>
                <a:cs typeface="Times New Roman" panose="02020603050405020304" pitchFamily="18" charset="0"/>
                <a:hlinkClick r:id="rId2"/>
              </a:rPr>
              <a:t>transition.fcc.gov/Daily_Releases/Daily_Business/2014/db0626/FCC-14-54A1.pdf</a:t>
            </a:r>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Connect America Fund -</a:t>
            </a:r>
          </a:p>
          <a:p>
            <a:r>
              <a:rPr lang="en-US" sz="2000" dirty="0" smtClean="0">
                <a:latin typeface="Times New Roman" panose="02020603050405020304" pitchFamily="18" charset="0"/>
                <a:cs typeface="Times New Roman" panose="02020603050405020304" pitchFamily="18" charset="0"/>
              </a:rPr>
              <a:t>Report and Order, Declaratory Ruling, Order, Memorandum Opinion and Order, Seventh Order on Reconsideration, and Further Notice of Proposed Rulemaking</a:t>
            </a:r>
            <a:endParaRPr lang="en-US" sz="20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pPr>
              <a:defRPr/>
            </a:pPr>
            <a:fld id="{AC0173C8-C673-4D0A-962B-5DFE85416220}" type="slidenum">
              <a:rPr lang="en-US" smtClean="0"/>
              <a:pPr>
                <a:defRPr/>
              </a:pPr>
              <a:t>11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7394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6100DF-A9C0-400E-A5B1-060B5EBD407B}" type="slidenum">
              <a:rPr lang="en-US" smtClean="0"/>
              <a:pPr>
                <a:defRPr/>
              </a:pPr>
              <a:t>12</a:t>
            </a:fld>
            <a:endParaRPr lang="en-US"/>
          </a:p>
        </p:txBody>
      </p:sp>
      <p:sp>
        <p:nvSpPr>
          <p:cNvPr id="5" name="Title 4"/>
          <p:cNvSpPr>
            <a:spLocks noGrp="1"/>
          </p:cNvSpPr>
          <p:nvPr>
            <p:ph type="title"/>
          </p:nvPr>
        </p:nvSpPr>
        <p:spPr>
          <a:xfrm>
            <a:off x="822960" y="365760"/>
            <a:ext cx="7520940" cy="979714"/>
          </a:xfrm>
        </p:spPr>
        <p:txBody>
          <a:bodyPr/>
          <a:lstStyle/>
          <a:p>
            <a:pPr algn="ctr"/>
            <a:r>
              <a:rPr lang="en-US" dirty="0" smtClean="0"/>
              <a:t>the national average rate &amp; The four-Year Horizon</a:t>
            </a:r>
            <a:endParaRPr lang="en-US" dirty="0"/>
          </a:p>
        </p:txBody>
      </p:sp>
      <p:pic>
        <p:nvPicPr>
          <p:cNvPr id="3074" name="Picture 2" descr="C:\Users\darla\AppData\Local\Microsoft\Windows\Temporary Internet Files\Content.IE5\KXQRXH06\MP900438811[1].jpg"/>
          <p:cNvPicPr>
            <a:picLocks noGrp="1" noChangeAspect="1" noChangeArrowheads="1"/>
          </p:cNvPicPr>
          <p:nvPr>
            <p:ph sz="half"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2325" y="1886744"/>
            <a:ext cx="3200400" cy="2133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75" name="Picture 3" descr="C:\Users\darla\AppData\Local\Microsoft\Windows\Temporary Internet Files\Content.IE5\N2115062\MP900442323[1].jpg"/>
          <p:cNvPicPr>
            <a:picLocks noGrp="1" noChangeAspect="1" noChangeArrowheads="1"/>
          </p:cNvPicPr>
          <p:nvPr>
            <p:ph sz="half" idx="2"/>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00588" y="1886744"/>
            <a:ext cx="3200400" cy="2133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 name="Picture 10" descr="JSI logo_bw_tagline"/>
          <p:cNvPicPr>
            <a:picLocks noChangeAspect="1" noChangeArrowheads="1"/>
          </p:cNvPicPr>
          <p:nvPr/>
        </p:nvPicPr>
        <p:blipFill>
          <a:blip r:embed="rId4" cstate="print">
            <a:clrChange>
              <a:clrFrom>
                <a:srgbClr val="FFFFFF"/>
              </a:clrFrom>
              <a:clrTo>
                <a:srgbClr val="FFFFFF">
                  <a:alpha val="0"/>
                </a:srgbClr>
              </a:clrTo>
            </a:clrChange>
            <a:lum bright="84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00576" y="5908884"/>
            <a:ext cx="2120900" cy="7524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8700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09897"/>
            <a:ext cx="7578078" cy="548640"/>
          </a:xfrm>
        </p:spPr>
        <p:txBody>
          <a:bodyPr/>
          <a:lstStyle/>
          <a:p>
            <a:r>
              <a:rPr lang="en-US" b="1" dirty="0" smtClean="0">
                <a:latin typeface="Times New Roman" panose="02020603050405020304" pitchFamily="18" charset="0"/>
                <a:cs typeface="Times New Roman" panose="02020603050405020304" pitchFamily="18" charset="0"/>
              </a:rPr>
              <a:t>Tie rate increases to Benefits designed to retain customers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2960" y="1881051"/>
            <a:ext cx="7520940" cy="3321940"/>
          </a:xfrm>
        </p:spPr>
        <p:txBody>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Increase the Customer’s Perceived Value</a:t>
            </a:r>
          </a:p>
          <a:p>
            <a:pPr lvl="2">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By adding to basic service, at no charge, a feature or features that have perceived value and desirability.</a:t>
            </a:r>
          </a:p>
          <a:p>
            <a:pPr lvl="2">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By expanding the local calling scope where feasible.</a:t>
            </a:r>
            <a:endParaRPr lang="en-US" dirty="0" smtClean="0">
              <a:latin typeface="Times New Roman" panose="02020603050405020304" pitchFamily="18" charset="0"/>
              <a:cs typeface="Times New Roman" panose="02020603050405020304" pitchFamily="18" charset="0"/>
            </a:endParaRPr>
          </a:p>
          <a:p>
            <a:pPr lvl="2">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By promoting unique services offered, such as technology help desk, voice mail.</a:t>
            </a:r>
          </a:p>
          <a:p>
            <a:pPr lvl="2">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By reminding customers of your unlimited calling.</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AC0173C8-C673-4D0A-962B-5DFE85416220}" type="slidenum">
              <a:rPr lang="en-US" smtClean="0"/>
              <a:pPr>
                <a:defRPr/>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9684558"/>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44583"/>
            <a:ext cx="7520940" cy="757646"/>
          </a:xfrm>
        </p:spPr>
        <p:txBody>
          <a:bodyPr/>
          <a:lstStyle/>
          <a:p>
            <a:r>
              <a:rPr lang="en-US" b="1" dirty="0" smtClean="0">
                <a:latin typeface="Times New Roman" panose="02020603050405020304" pitchFamily="18" charset="0"/>
                <a:cs typeface="Times New Roman" panose="02020603050405020304" pitchFamily="18" charset="0"/>
              </a:rPr>
              <a:t>Tie rate increases to Benefits </a:t>
            </a:r>
            <a:r>
              <a:rPr lang="en-US" b="1" dirty="0">
                <a:latin typeface="Times New Roman" panose="02020603050405020304" pitchFamily="18" charset="0"/>
                <a:cs typeface="Times New Roman" panose="02020603050405020304" pitchFamily="18" charset="0"/>
              </a:rPr>
              <a:t>designed to retain </a:t>
            </a:r>
            <a:r>
              <a:rPr lang="en-US" b="1" dirty="0" smtClean="0">
                <a:latin typeface="Times New Roman" panose="02020603050405020304" pitchFamily="18" charset="0"/>
                <a:cs typeface="Times New Roman" panose="02020603050405020304" pitchFamily="18" charset="0"/>
              </a:rPr>
              <a:t>customers </a:t>
            </a:r>
            <a:r>
              <a:rPr lang="en-US" sz="1800" b="1" dirty="0" smtClean="0">
                <a:latin typeface="Times New Roman" panose="02020603050405020304" pitchFamily="18" charset="0"/>
                <a:cs typeface="Times New Roman" panose="02020603050405020304" pitchFamily="18" charset="0"/>
              </a:rPr>
              <a:t>(continued)</a:t>
            </a:r>
            <a:endParaRPr lang="en-US" sz="1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2960" y="1894114"/>
            <a:ext cx="7520940" cy="3230500"/>
          </a:xfrm>
        </p:spPr>
        <p:txBody>
          <a:bodyPr>
            <a:normAutofit/>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Increase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Customer’s Perceived Value</a:t>
            </a:r>
            <a:endParaRPr lang="en-US" sz="2400" dirty="0">
              <a:latin typeface="Times New Roman" panose="02020603050405020304" pitchFamily="18" charset="0"/>
              <a:cs typeface="Times New Roman" panose="02020603050405020304" pitchFamily="18" charset="0"/>
            </a:endParaRPr>
          </a:p>
          <a:p>
            <a:pPr lvl="2">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Convenience as value.  Companies have rolled out a new service, such as on-line payment, new bundled service, or on-line service applications, accompanying a rate change.</a:t>
            </a:r>
          </a:p>
          <a:p>
            <a:pPr lvl="2">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Introduce “hidden” features in </a:t>
            </a:r>
            <a:r>
              <a:rPr lang="en-US" sz="2400" dirty="0" err="1" smtClean="0">
                <a:latin typeface="Times New Roman" panose="02020603050405020304" pitchFamily="18" charset="0"/>
                <a:cs typeface="Times New Roman" panose="02020603050405020304" pitchFamily="18" charset="0"/>
              </a:rPr>
              <a:t>softswitches</a:t>
            </a:r>
            <a:r>
              <a:rPr lang="en-US" sz="2400" dirty="0" smtClean="0">
                <a:latin typeface="Times New Roman" panose="02020603050405020304" pitchFamily="18" charset="0"/>
                <a:cs typeface="Times New Roman" panose="02020603050405020304" pitchFamily="18" charset="0"/>
              </a:rPr>
              <a:t> or software which may now have value.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AC0173C8-C673-4D0A-962B-5DFE85416220}" type="slidenum">
              <a:rPr lang="en-US" smtClean="0"/>
              <a:pPr>
                <a:defRPr/>
              </a:pPr>
              <a:t>14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8517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12377" y="809898"/>
            <a:ext cx="7520940" cy="548640"/>
          </a:xfrm>
        </p:spPr>
        <p:txBody>
          <a:bodyPr/>
          <a:lstStyle/>
          <a:p>
            <a:r>
              <a:rPr lang="en-US" b="1" dirty="0" smtClean="0">
                <a:latin typeface="Times New Roman" panose="02020603050405020304" pitchFamily="18" charset="0"/>
                <a:cs typeface="Times New Roman" panose="02020603050405020304" pitchFamily="18" charset="0"/>
              </a:rPr>
              <a:t>Tie rate increases to Benefits </a:t>
            </a:r>
            <a:r>
              <a:rPr lang="en-US" b="1" dirty="0">
                <a:latin typeface="Times New Roman" panose="02020603050405020304" pitchFamily="18" charset="0"/>
                <a:cs typeface="Times New Roman" panose="02020603050405020304" pitchFamily="18" charset="0"/>
              </a:rPr>
              <a:t>designed to retain customers </a:t>
            </a:r>
            <a:r>
              <a:rPr lang="en-US" sz="1800" b="1" dirty="0">
                <a:latin typeface="Times New Roman" panose="02020603050405020304" pitchFamily="18" charset="0"/>
                <a:cs typeface="Times New Roman" panose="02020603050405020304" pitchFamily="18" charset="0"/>
              </a:rPr>
              <a:t>(continued)</a:t>
            </a:r>
            <a:endParaRPr lang="en-US" dirty="0"/>
          </a:p>
        </p:txBody>
      </p:sp>
      <p:sp>
        <p:nvSpPr>
          <p:cNvPr id="3" name="Content Placeholder 2"/>
          <p:cNvSpPr>
            <a:spLocks noGrp="1"/>
          </p:cNvSpPr>
          <p:nvPr>
            <p:ph idx="1"/>
          </p:nvPr>
        </p:nvSpPr>
        <p:spPr>
          <a:xfrm>
            <a:off x="812377" y="1714582"/>
            <a:ext cx="7520940" cy="3579849"/>
          </a:xfrm>
        </p:spPr>
        <p:txBody>
          <a:bodyPr>
            <a:normAutofit/>
          </a:bodyPr>
          <a:lstStyle/>
          <a:p>
            <a:r>
              <a:rPr lang="en-US" sz="2400" b="0" dirty="0" smtClean="0">
                <a:latin typeface="Times New Roman" panose="02020603050405020304" pitchFamily="18" charset="0"/>
                <a:cs typeface="Times New Roman" panose="02020603050405020304" pitchFamily="18" charset="0"/>
              </a:rPr>
              <a:t>For the extra revenue, what will your customer get?</a:t>
            </a:r>
          </a:p>
          <a:p>
            <a:r>
              <a:rPr lang="en-US" sz="2400" b="0" dirty="0" smtClean="0">
                <a:latin typeface="Times New Roman" panose="02020603050405020304" pitchFamily="18" charset="0"/>
                <a:cs typeface="Times New Roman" panose="02020603050405020304" pitchFamily="18" charset="0"/>
              </a:rPr>
              <a:t>What will be delivered?  Netflix promises better content and streaming.</a:t>
            </a:r>
          </a:p>
          <a:p>
            <a:endParaRPr lang="en-US" sz="24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AC0173C8-C673-4D0A-962B-5DFE85416220}" type="slidenum">
              <a:rPr lang="en-US" smtClean="0"/>
              <a:pPr>
                <a:defRPr/>
              </a:pPr>
              <a:t>15</a:t>
            </a:fld>
            <a:endParaRPr lang="en-US" dirty="0"/>
          </a:p>
        </p:txBody>
      </p:sp>
      <p:pic>
        <p:nvPicPr>
          <p:cNvPr id="1026" name="Picture 2" descr="C:\Users\darla\AppData\Local\Microsoft\Windows\Temporary Internet Files\Content.IE5\1SKH6HM6\MP900448545[1].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63354" y="2695555"/>
            <a:ext cx="2036110" cy="229843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3945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22515"/>
            <a:ext cx="7520940" cy="548640"/>
          </a:xfrm>
        </p:spPr>
        <p:txBody>
          <a:bodyPr/>
          <a:lstStyle/>
          <a:p>
            <a:r>
              <a:rPr lang="en-US" b="1" dirty="0" smtClean="0">
                <a:latin typeface="Times New Roman" panose="02020603050405020304" pitchFamily="18" charset="0"/>
                <a:cs typeface="Times New Roman" panose="02020603050405020304" pitchFamily="18" charset="0"/>
              </a:rPr>
              <a:t>Implementing the rate increase</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AC0173C8-C673-4D0A-962B-5DFE85416220}" type="slidenum">
              <a:rPr lang="en-US" smtClean="0"/>
              <a:pPr>
                <a:defRPr/>
              </a:pPr>
              <a:t>16</a:t>
            </a:fld>
            <a:endParaRPr lang="en-US" dirty="0"/>
          </a:p>
        </p:txBody>
      </p:sp>
      <p:sp>
        <p:nvSpPr>
          <p:cNvPr id="8" name="Content Placeholder 2"/>
          <p:cNvSpPr>
            <a:spLocks noGrp="1"/>
          </p:cNvSpPr>
          <p:nvPr>
            <p:ph idx="1"/>
          </p:nvPr>
        </p:nvSpPr>
        <p:spPr>
          <a:xfrm>
            <a:off x="822960" y="1309634"/>
            <a:ext cx="7520940" cy="3579849"/>
          </a:xfrm>
        </p:spPr>
        <p:txBody>
          <a:bodyPr/>
          <a:lstStyle/>
          <a:p>
            <a:pP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Timing</a:t>
            </a:r>
          </a:p>
          <a:p>
            <a:pPr lvl="2">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Informing your board and staff for understanding and approval.</a:t>
            </a:r>
          </a:p>
          <a:p>
            <a:pPr lvl="2">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Informing customers.</a:t>
            </a:r>
          </a:p>
          <a:p>
            <a:pPr lvl="2">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Informing billing vendors in advance.</a:t>
            </a:r>
          </a:p>
          <a:p>
            <a:pPr lvl="2">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Working with your regulatory consultant to achieve your best timing with regard to filing your minor rate change provisions under </a:t>
            </a:r>
            <a:r>
              <a:rPr lang="en-US" sz="2400" dirty="0">
                <a:latin typeface="Times New Roman" panose="02020603050405020304" pitchFamily="18" charset="0"/>
                <a:cs typeface="Times New Roman" panose="02020603050405020304" pitchFamily="18" charset="0"/>
              </a:rPr>
              <a:t>PUCT </a:t>
            </a:r>
            <a:r>
              <a:rPr lang="en-US" sz="2400" dirty="0" smtClean="0">
                <a:latin typeface="Times New Roman" panose="02020603050405020304" pitchFamily="18" charset="0"/>
                <a:cs typeface="Times New Roman" panose="02020603050405020304" pitchFamily="18" charset="0"/>
              </a:rPr>
              <a:t>Substantive Rule 26.171 or as a partially deregulated cooperative under Rule 26.172</a:t>
            </a:r>
            <a:r>
              <a:rPr lang="en-US" sz="2400" dirty="0" smtClean="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9686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3043452"/>
            <a:ext cx="7520940" cy="1933497"/>
          </a:xfrm>
          <a:solidFill>
            <a:schemeClr val="accent1">
              <a:lumMod val="20000"/>
              <a:lumOff val="80000"/>
            </a:schemeClr>
          </a:solidFill>
        </p:spPr>
        <p:txBody>
          <a:bodyPr/>
          <a:lstStyle/>
          <a:p>
            <a:pPr marL="0" indent="0" algn="just"/>
            <a:r>
              <a:rPr lang="en-US" sz="2000" dirty="0" smtClean="0">
                <a:latin typeface="Times New Roman" panose="02020603050405020304" pitchFamily="18" charset="0"/>
                <a:cs typeface="Times New Roman" panose="02020603050405020304" pitchFamily="18" charset="0"/>
              </a:rPr>
              <a:t>Board Approval</a:t>
            </a:r>
          </a:p>
          <a:p>
            <a:pPr marL="0" indent="0" algn="just"/>
            <a:r>
              <a:rPr lang="en-US" sz="2000" dirty="0" smtClean="0">
                <a:latin typeface="Times New Roman" panose="02020603050405020304" pitchFamily="18" charset="0"/>
                <a:cs typeface="Times New Roman" panose="02020603050405020304" pitchFamily="18" charset="0"/>
              </a:rPr>
              <a:t>PUCT Approval</a:t>
            </a:r>
          </a:p>
          <a:p>
            <a:pPr marL="0" indent="0" algn="just"/>
            <a:r>
              <a:rPr lang="en-US" sz="2000" dirty="0" smtClean="0">
                <a:latin typeface="Times New Roman" panose="02020603050405020304" pitchFamily="18" charset="0"/>
                <a:cs typeface="Times New Roman" panose="02020603050405020304" pitchFamily="18" charset="0"/>
              </a:rPr>
              <a:t>Customer Accepting Perceived Benefits</a:t>
            </a:r>
          </a:p>
          <a:p>
            <a:pPr marL="0" indent="0" algn="just"/>
            <a:r>
              <a:rPr lang="en-US" sz="2000" dirty="0" smtClean="0">
                <a:latin typeface="Times New Roman" panose="02020603050405020304" pitchFamily="18" charset="0"/>
                <a:cs typeface="Times New Roman" panose="02020603050405020304" pitchFamily="18" charset="0"/>
              </a:rPr>
              <a:t>Retained Customers and Retained Revenues</a:t>
            </a:r>
            <a:endParaRPr lang="en-US" sz="2000"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89110" y="559168"/>
            <a:ext cx="2274200" cy="2014216"/>
          </a:xfrm>
          <a:prstGeom prst="rect">
            <a:avLst/>
          </a:prstGeom>
        </p:spPr>
      </p:pic>
      <p:sp>
        <p:nvSpPr>
          <p:cNvPr id="2" name="Slide Number Placeholder 1"/>
          <p:cNvSpPr>
            <a:spLocks noGrp="1"/>
          </p:cNvSpPr>
          <p:nvPr>
            <p:ph type="sldNum" sz="quarter" idx="12"/>
          </p:nvPr>
        </p:nvSpPr>
        <p:spPr/>
        <p:txBody>
          <a:bodyPr/>
          <a:lstStyle/>
          <a:p>
            <a:pPr>
              <a:defRPr/>
            </a:pPr>
            <a:fld id="{AC0173C8-C673-4D0A-962B-5DFE85416220}" type="slidenum">
              <a:rPr lang="en-US" smtClean="0"/>
              <a:pPr>
                <a:defRPr/>
              </a:pPr>
              <a:t>17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0661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In sum</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sz="2400" dirty="0" smtClean="0">
                <a:latin typeface="Times New Roman" panose="02020603050405020304" pitchFamily="18" charset="0"/>
                <a:cs typeface="Times New Roman" panose="02020603050405020304" pitchFamily="18" charset="0"/>
              </a:rPr>
              <a:t>Decide what will be the </a:t>
            </a:r>
            <a:r>
              <a:rPr lang="en-US" sz="2400" u="sng" dirty="0" smtClean="0">
                <a:latin typeface="Times New Roman" panose="02020603050405020304" pitchFamily="18" charset="0"/>
                <a:cs typeface="Times New Roman" panose="02020603050405020304" pitchFamily="18" charset="0"/>
              </a:rPr>
              <a:t>value</a:t>
            </a:r>
            <a:r>
              <a:rPr lang="en-US" sz="2400" dirty="0" smtClean="0">
                <a:latin typeface="Times New Roman" panose="02020603050405020304" pitchFamily="18" charset="0"/>
                <a:cs typeface="Times New Roman" panose="02020603050405020304" pitchFamily="18" charset="0"/>
              </a:rPr>
              <a:t> you deliver in exchange for the rate increases ahead.</a:t>
            </a:r>
          </a:p>
          <a:p>
            <a:r>
              <a:rPr lang="en-US" sz="2400" dirty="0" smtClean="0">
                <a:latin typeface="Times New Roman" panose="02020603050405020304" pitchFamily="18" charset="0"/>
                <a:cs typeface="Times New Roman" panose="02020603050405020304" pitchFamily="18" charset="0"/>
              </a:rPr>
              <a:t>Target </a:t>
            </a:r>
            <a:r>
              <a:rPr lang="en-US" sz="2400" u="sng" dirty="0" smtClean="0">
                <a:latin typeface="Times New Roman" panose="02020603050405020304" pitchFamily="18" charset="0"/>
                <a:cs typeface="Times New Roman" panose="02020603050405020304" pitchFamily="18" charset="0"/>
              </a:rPr>
              <a:t>features</a:t>
            </a:r>
            <a:r>
              <a:rPr lang="en-US" sz="2400" dirty="0" smtClean="0">
                <a:latin typeface="Times New Roman" panose="02020603050405020304" pitchFamily="18" charset="0"/>
                <a:cs typeface="Times New Roman" panose="02020603050405020304" pitchFamily="18" charset="0"/>
              </a:rPr>
              <a:t> based on customer service desires.</a:t>
            </a:r>
          </a:p>
          <a:p>
            <a:r>
              <a:rPr lang="en-US" sz="2400" dirty="0" smtClean="0">
                <a:latin typeface="Times New Roman" panose="02020603050405020304" pitchFamily="18" charset="0"/>
                <a:cs typeface="Times New Roman" panose="02020603050405020304" pitchFamily="18" charset="0"/>
              </a:rPr>
              <a:t>Where a company chooses not to raise rates to meet a benchmark,  weigh future </a:t>
            </a:r>
            <a:r>
              <a:rPr lang="en-US" sz="2400" u="sng" dirty="0" smtClean="0">
                <a:latin typeface="Times New Roman" panose="02020603050405020304" pitchFamily="18" charset="0"/>
                <a:cs typeface="Times New Roman" panose="02020603050405020304" pitchFamily="18" charset="0"/>
              </a:rPr>
              <a:t>impacts</a:t>
            </a:r>
            <a:r>
              <a:rPr lang="en-US" sz="2400" dirty="0" smtClean="0">
                <a:latin typeface="Times New Roman" panose="02020603050405020304" pitchFamily="18" charset="0"/>
                <a:cs typeface="Times New Roman" panose="02020603050405020304" pitchFamily="18" charset="0"/>
              </a:rPr>
              <a:t> from reduced high cost support.</a:t>
            </a:r>
            <a:endParaRPr lang="en-US" dirty="0" smtClean="0"/>
          </a:p>
          <a:p>
            <a:r>
              <a:rPr lang="en-US" sz="2400" dirty="0" smtClean="0">
                <a:latin typeface="Times New Roman" panose="02020603050405020304" pitchFamily="18" charset="0"/>
                <a:cs typeface="Times New Roman" panose="02020603050405020304" pitchFamily="18" charset="0"/>
              </a:rPr>
              <a:t>Know that your residential rates in effect December 1, 2014 are the first to be measured with the $16 benchmark.</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AC0173C8-C673-4D0A-962B-5DFE85416220}" type="slidenum">
              <a:rPr lang="en-US" smtClean="0"/>
              <a:pPr>
                <a:defRPr/>
              </a:pPr>
              <a:t>18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6679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pPr>
              <a:defRPr/>
            </a:pPr>
            <a:fld id="{AC0173C8-C673-4D0A-962B-5DFE85416220}" type="slidenum">
              <a:rPr lang="en-US" smtClean="0"/>
              <a:pPr>
                <a:defRPr/>
              </a:pPr>
              <a:t>19</a:t>
            </a:fld>
            <a:endParaRPr lang="en-US" dirty="0"/>
          </a:p>
        </p:txBody>
      </p:sp>
      <p:pic>
        <p:nvPicPr>
          <p:cNvPr id="4098" name="Picture 2" descr="C:\Users\darla\AppData\Local\Microsoft\Windows\Temporary Internet Files\Content.IE5\CCN5842V\MP900315598[1].jpg"/>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754312" y="1585500"/>
            <a:ext cx="3657600" cy="260908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7871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09452"/>
            <a:ext cx="7520940" cy="548640"/>
          </a:xfrm>
        </p:spPr>
        <p:txBody>
          <a:bodyPr/>
          <a:lstStyle/>
          <a:p>
            <a:r>
              <a:rPr lang="en-US" b="1" dirty="0" smtClean="0">
                <a:latin typeface="Times New Roman" panose="02020603050405020304" pitchFamily="18" charset="0"/>
                <a:cs typeface="Times New Roman" panose="02020603050405020304" pitchFamily="18" charset="0"/>
              </a:rPr>
              <a:t>Opportunity &amp; Rate Increase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2960" y="1335760"/>
            <a:ext cx="7520940" cy="3579849"/>
          </a:xfrm>
        </p:spPr>
        <p:txBody>
          <a:bodyPr>
            <a:normAutofit/>
          </a:bodyPr>
          <a:lstStyle/>
          <a:p>
            <a:r>
              <a:rPr lang="en-US" sz="2400" b="0" dirty="0" smtClean="0">
                <a:latin typeface="Times New Roman" panose="02020603050405020304" pitchFamily="18" charset="0"/>
                <a:cs typeface="Times New Roman" panose="02020603050405020304" pitchFamily="18" charset="0"/>
              </a:rPr>
              <a:t>	Netflix </a:t>
            </a:r>
            <a:r>
              <a:rPr lang="en-US" sz="2400" b="0" dirty="0">
                <a:latin typeface="Times New Roman" panose="02020603050405020304" pitchFamily="18" charset="0"/>
                <a:cs typeface="Times New Roman" panose="02020603050405020304" pitchFamily="18" charset="0"/>
              </a:rPr>
              <a:t>announced plans to raise prices by $1-2 per </a:t>
            </a:r>
            <a:r>
              <a:rPr lang="en-US" sz="2400" b="0" dirty="0" smtClean="0">
                <a:latin typeface="Times New Roman" panose="02020603050405020304" pitchFamily="18" charset="0"/>
                <a:cs typeface="Times New Roman" panose="02020603050405020304" pitchFamily="18" charset="0"/>
              </a:rPr>
              <a:t>month, initially </a:t>
            </a:r>
            <a:r>
              <a:rPr lang="en-US" sz="2400" b="0" dirty="0">
                <a:latin typeface="Times New Roman" panose="02020603050405020304" pitchFamily="18" charset="0"/>
                <a:cs typeface="Times New Roman" panose="02020603050405020304" pitchFamily="18" charset="0"/>
              </a:rPr>
              <a:t>for new customers but eventually for everyone, “to acquire more content and deliver an even better streaming experience.” With the company set to surpass 50 million streaming subscribers by the second half of 2014, the price increase could add between $600 million and $1.2 billion to the company’s revenues within the next two years</a:t>
            </a:r>
            <a:r>
              <a:rPr lang="en-US" sz="2400" b="0" dirty="0" smtClean="0">
                <a:latin typeface="Times New Roman" panose="02020603050405020304" pitchFamily="18" charset="0"/>
                <a:cs typeface="Times New Roman" panose="02020603050405020304" pitchFamily="18" charset="0"/>
              </a:rPr>
              <a:t>.  </a:t>
            </a:r>
            <a:r>
              <a:rPr lang="en-US" sz="2400" b="0" i="1" dirty="0" smtClean="0">
                <a:latin typeface="Times New Roman" panose="02020603050405020304" pitchFamily="18" charset="0"/>
                <a:cs typeface="Times New Roman" panose="02020603050405020304" pitchFamily="18" charset="0"/>
              </a:rPr>
              <a:t>Forbes April 2014</a:t>
            </a:r>
            <a:endParaRPr lang="en-US" sz="2400" b="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AC0173C8-C673-4D0A-962B-5DFE85416220}" type="slidenum">
              <a:rPr lang="en-US" smtClean="0"/>
              <a:pPr>
                <a:defRPr/>
              </a:pPr>
              <a:t>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5632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Grp="1"/>
          </p:cNvSpPr>
          <p:nvPr>
            <p:ph type="title"/>
          </p:nvPr>
        </p:nvSpPr>
        <p:spPr>
          <a:xfrm>
            <a:off x="822960" y="365759"/>
            <a:ext cx="7520940" cy="1490337"/>
          </a:xfrm>
        </p:spPr>
        <p:txBody>
          <a:bodyPr/>
          <a:lstStyle/>
          <a:p>
            <a:r>
              <a:rPr lang="en-US" dirty="0" smtClean="0"/>
              <a:t>Thank you</a:t>
            </a:r>
            <a:br>
              <a:rPr lang="en-US" dirty="0" smtClean="0"/>
            </a:br>
            <a:r>
              <a:rPr lang="en-US" sz="2400" i="1" dirty="0" smtClean="0"/>
              <a:t>Let us know how we can assist</a:t>
            </a:r>
          </a:p>
        </p:txBody>
      </p:sp>
      <p:sp>
        <p:nvSpPr>
          <p:cNvPr id="143363" name="Text Box 3"/>
          <p:cNvSpPr txBox="1">
            <a:spLocks noChangeArrowheads="1"/>
          </p:cNvSpPr>
          <p:nvPr/>
        </p:nvSpPr>
        <p:spPr bwMode="auto">
          <a:xfrm>
            <a:off x="822960" y="2682922"/>
            <a:ext cx="5379493" cy="2917722"/>
          </a:xfrm>
          <a:prstGeom prst="rect">
            <a:avLst/>
          </a:prstGeom>
          <a:noFill/>
          <a:ln w="12700" cap="sq">
            <a:noFill/>
            <a:miter lim="800000"/>
            <a:headEnd type="none" w="sm" len="sm"/>
            <a:tailEnd type="none" w="sm" len="sm"/>
          </a:ln>
          <a:effectLst/>
        </p:spPr>
        <p:txBody>
          <a:bodyPr wrap="square">
            <a:spAutoFit/>
          </a:bodyPr>
          <a:lstStyle/>
          <a:p>
            <a:pPr>
              <a:spcBef>
                <a:spcPct val="20000"/>
              </a:spcBef>
              <a:buClr>
                <a:schemeClr val="tx1"/>
              </a:buClr>
            </a:pPr>
            <a:r>
              <a:rPr lang="en-US" b="0" i="1" dirty="0">
                <a:latin typeface="Trebuchet MS" pitchFamily="34" charset="0"/>
              </a:rPr>
              <a:t>Contact Info:</a:t>
            </a:r>
            <a:r>
              <a:rPr lang="en-US" b="0" dirty="0">
                <a:latin typeface="Trebuchet MS" pitchFamily="34" charset="0"/>
              </a:rPr>
              <a:t> </a:t>
            </a:r>
          </a:p>
          <a:p>
            <a:pPr>
              <a:spcBef>
                <a:spcPct val="20000"/>
              </a:spcBef>
              <a:buClr>
                <a:schemeClr val="tx1"/>
              </a:buClr>
            </a:pPr>
            <a:r>
              <a:rPr lang="en-US" b="0" dirty="0">
                <a:latin typeface="Trebuchet MS" pitchFamily="34" charset="0"/>
              </a:rPr>
              <a:t>Darla Parker</a:t>
            </a:r>
          </a:p>
          <a:p>
            <a:pPr>
              <a:spcBef>
                <a:spcPct val="20000"/>
              </a:spcBef>
              <a:buClr>
                <a:schemeClr val="tx1"/>
              </a:buClr>
            </a:pPr>
            <a:r>
              <a:rPr lang="en-US" b="0" dirty="0" smtClean="0">
                <a:latin typeface="Trebuchet MS" pitchFamily="34" charset="0"/>
              </a:rPr>
              <a:t>Manager</a:t>
            </a:r>
          </a:p>
          <a:p>
            <a:pPr>
              <a:spcBef>
                <a:spcPct val="20000"/>
              </a:spcBef>
              <a:buClr>
                <a:schemeClr val="tx1"/>
              </a:buClr>
            </a:pPr>
            <a:r>
              <a:rPr lang="en-US" b="0" dirty="0" smtClean="0">
                <a:latin typeface="Trebuchet MS" pitchFamily="34" charset="0"/>
              </a:rPr>
              <a:t>John </a:t>
            </a:r>
            <a:r>
              <a:rPr lang="en-US" b="0" dirty="0">
                <a:latin typeface="Trebuchet MS" pitchFamily="34" charset="0"/>
              </a:rPr>
              <a:t>Staurulakis, Inc.</a:t>
            </a:r>
          </a:p>
          <a:p>
            <a:pPr>
              <a:spcBef>
                <a:spcPct val="20000"/>
              </a:spcBef>
              <a:buClr>
                <a:schemeClr val="tx1"/>
              </a:buClr>
            </a:pPr>
            <a:r>
              <a:rPr lang="en-US" b="0" dirty="0">
                <a:latin typeface="Trebuchet MS" pitchFamily="34" charset="0"/>
              </a:rPr>
              <a:t>9430 Research Blvd. II-200 Austin, Texas 78759</a:t>
            </a:r>
          </a:p>
          <a:p>
            <a:pPr>
              <a:spcBef>
                <a:spcPct val="20000"/>
              </a:spcBef>
              <a:buClr>
                <a:schemeClr val="tx1"/>
              </a:buClr>
            </a:pPr>
            <a:r>
              <a:rPr lang="en-US" b="0" dirty="0">
                <a:solidFill>
                  <a:schemeClr val="hlink"/>
                </a:solidFill>
                <a:latin typeface="Trebuchet MS" pitchFamily="34" charset="0"/>
              </a:rPr>
              <a:t>dparker</a:t>
            </a:r>
            <a:r>
              <a:rPr lang="en-US" b="0" dirty="0">
                <a:latin typeface="Trebuchet MS" pitchFamily="34" charset="0"/>
                <a:hlinkClick r:id="rId3"/>
              </a:rPr>
              <a:t>@jsitel.com</a:t>
            </a:r>
            <a:endParaRPr lang="en-US" b="0" dirty="0">
              <a:latin typeface="Trebuchet MS" pitchFamily="34" charset="0"/>
            </a:endParaRPr>
          </a:p>
          <a:p>
            <a:pPr>
              <a:spcBef>
                <a:spcPct val="20000"/>
              </a:spcBef>
              <a:buClr>
                <a:schemeClr val="tx1"/>
              </a:buClr>
            </a:pPr>
            <a:r>
              <a:rPr lang="en-US" b="0" dirty="0">
                <a:latin typeface="Trebuchet MS" pitchFamily="34" charset="0"/>
              </a:rPr>
              <a:t>Tel: 512.338.0473, Fax: 512.346.0822</a:t>
            </a:r>
          </a:p>
          <a:p>
            <a:pPr>
              <a:spcBef>
                <a:spcPct val="50000"/>
              </a:spcBef>
            </a:pPr>
            <a:endParaRPr lang="en-US" sz="2400" b="0" dirty="0">
              <a:latin typeface="Times New Roman" pitchFamily="18" charset="0"/>
            </a:endParaRPr>
          </a:p>
        </p:txBody>
      </p:sp>
      <p:pic>
        <p:nvPicPr>
          <p:cNvPr id="5" name="Picture 10" descr="JSI logo_bw_tagline"/>
          <p:cNvPicPr>
            <a:picLocks noChangeAspect="1" noChangeArrowheads="1"/>
          </p:cNvPicPr>
          <p:nvPr/>
        </p:nvPicPr>
        <p:blipFill>
          <a:blip r:embed="rId4" cstate="print">
            <a:clrChange>
              <a:clrFrom>
                <a:srgbClr val="FFFFFF"/>
              </a:clrFrom>
              <a:clrTo>
                <a:srgbClr val="FFFFFF">
                  <a:alpha val="0"/>
                </a:srgbClr>
              </a:clrTo>
            </a:clrChange>
            <a:lum bright="84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15074" y="5798381"/>
            <a:ext cx="2120900" cy="7524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Slide Number Placeholder 1"/>
          <p:cNvSpPr>
            <a:spLocks noGrp="1"/>
          </p:cNvSpPr>
          <p:nvPr>
            <p:ph type="sldNum" sz="quarter" idx="12"/>
          </p:nvPr>
        </p:nvSpPr>
        <p:spPr/>
        <p:txBody>
          <a:bodyPr/>
          <a:lstStyle/>
          <a:p>
            <a:pPr>
              <a:defRPr/>
            </a:pPr>
            <a:fld id="{FDC61B02-D434-45A6-96A0-2329FBFBA78A}" type="slidenum">
              <a:rPr lang="en-US" smtClean="0"/>
              <a:pPr>
                <a:defRPr/>
              </a:pPr>
              <a:t>20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7709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178975" y="1153024"/>
            <a:ext cx="5212080" cy="1089427"/>
          </a:xfrm>
        </p:spPr>
        <p:txBody>
          <a:bodyPr/>
          <a:lstStyle/>
          <a:p>
            <a:r>
              <a:rPr lang="en-US" sz="6000" dirty="0" smtClean="0"/>
              <a:t>Magic?  </a:t>
            </a:r>
            <a:endParaRPr lang="en-US" sz="60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38212" y="2534195"/>
            <a:ext cx="3555692" cy="3427622"/>
          </a:xfrm>
        </p:spPr>
      </p:pic>
      <p:sp>
        <p:nvSpPr>
          <p:cNvPr id="4" name="Text Placeholder 3"/>
          <p:cNvSpPr>
            <a:spLocks noGrp="1"/>
          </p:cNvSpPr>
          <p:nvPr>
            <p:ph type="body" sz="half" idx="2"/>
          </p:nvPr>
        </p:nvSpPr>
        <p:spPr>
          <a:xfrm rot="19140000">
            <a:off x="2811245" y="1011168"/>
            <a:ext cx="3806633" cy="1722544"/>
          </a:xfrm>
        </p:spPr>
        <p:txBody>
          <a:bodyPr>
            <a:normAutofit fontScale="62500" lnSpcReduction="20000"/>
          </a:bodyPr>
          <a:lstStyle/>
          <a:p>
            <a:r>
              <a:rPr lang="en-US" sz="6000" dirty="0" smtClean="0"/>
              <a:t>          OR </a:t>
            </a:r>
          </a:p>
          <a:p>
            <a:r>
              <a:rPr lang="en-US" sz="9600" dirty="0"/>
              <a:t>S</a:t>
            </a:r>
            <a:r>
              <a:rPr lang="en-US" sz="9600" dirty="0" smtClean="0"/>
              <a:t>TRATEGY</a:t>
            </a:r>
            <a:endParaRPr lang="en-US" sz="9600" dirty="0"/>
          </a:p>
        </p:txBody>
      </p:sp>
      <p:sp>
        <p:nvSpPr>
          <p:cNvPr id="5" name="Slide Number Placeholder 4"/>
          <p:cNvSpPr>
            <a:spLocks noGrp="1"/>
          </p:cNvSpPr>
          <p:nvPr>
            <p:ph type="sldNum" sz="quarter" idx="12"/>
          </p:nvPr>
        </p:nvSpPr>
        <p:spPr/>
        <p:txBody>
          <a:bodyPr/>
          <a:lstStyle/>
          <a:p>
            <a:pPr>
              <a:defRPr/>
            </a:pPr>
            <a:fld id="{7CEECEFD-1353-42ED-97DF-7A6F9A7C4BEC}" type="slidenum">
              <a:rPr lang="en-US" smtClean="0"/>
              <a:pPr>
                <a:defRPr/>
              </a:pPr>
              <a:t>3</a:t>
            </a:fld>
            <a:endParaRPr lang="en-US"/>
          </a:p>
        </p:txBody>
      </p:sp>
      <p:pic>
        <p:nvPicPr>
          <p:cNvPr id="7" name="Picture 10" descr="JSI logo_bw_tagline"/>
          <p:cNvPicPr>
            <a:picLocks noChangeAspect="1" noChangeArrowheads="1"/>
          </p:cNvPicPr>
          <p:nvPr/>
        </p:nvPicPr>
        <p:blipFill>
          <a:blip r:embed="rId3" cstate="print">
            <a:clrChange>
              <a:clrFrom>
                <a:srgbClr val="FFFFFF"/>
              </a:clrFrom>
              <a:clrTo>
                <a:srgbClr val="FFFFFF">
                  <a:alpha val="0"/>
                </a:srgbClr>
              </a:clrTo>
            </a:clrChange>
            <a:lum bright="84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716058" y="6115490"/>
            <a:ext cx="1573469" cy="558252"/>
          </a:xfrm>
          <a:prstGeom prst="rect">
            <a:avLst/>
          </a:prstGeom>
          <a:solidFill>
            <a:srgbClr val="00B0F0"/>
          </a:solidFill>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6571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3E358C-187A-440B-8991-40029CA0D78A}" type="slidenum">
              <a:rPr lang="en-US" smtClean="0"/>
              <a:pPr>
                <a:defRPr/>
              </a:pPr>
              <a:t>4</a:t>
            </a:fld>
            <a:endParaRPr lang="en-US"/>
          </a:p>
        </p:txBody>
      </p:sp>
      <p:sp>
        <p:nvSpPr>
          <p:cNvPr id="3" name="Rectangle 2"/>
          <p:cNvSpPr/>
          <p:nvPr/>
        </p:nvSpPr>
        <p:spPr>
          <a:xfrm>
            <a:off x="709684" y="761959"/>
            <a:ext cx="7178722" cy="3970318"/>
          </a:xfrm>
          <a:prstGeom prst="rect">
            <a:avLst/>
          </a:prstGeom>
        </p:spPr>
        <p:txBody>
          <a:bodyPr wrap="square">
            <a:spAutoFit/>
          </a:bodyPr>
          <a:lstStyle/>
          <a:p>
            <a:r>
              <a:rPr lang="en-US" sz="2800" b="0" dirty="0" smtClean="0">
                <a:latin typeface="TimesNewRoman"/>
              </a:rPr>
              <a:t>In November 2011, in the </a:t>
            </a:r>
            <a:r>
              <a:rPr lang="en-US" sz="2800" b="0" i="1" dirty="0" smtClean="0">
                <a:latin typeface="TimesNewRoman"/>
              </a:rPr>
              <a:t>USF/ICC Transformation Order</a:t>
            </a:r>
            <a:r>
              <a:rPr lang="en-US" sz="2800" b="0" dirty="0" smtClean="0">
                <a:latin typeface="TimesNewRoman"/>
              </a:rPr>
              <a:t>, the Federal Communications Commission </a:t>
            </a:r>
            <a:r>
              <a:rPr lang="en-US" sz="2800" b="0" dirty="0">
                <a:latin typeface="TimesNewRoman"/>
              </a:rPr>
              <a:t>adopted a </a:t>
            </a:r>
            <a:r>
              <a:rPr lang="en-US" sz="2800" b="0" dirty="0" smtClean="0">
                <a:latin typeface="TimesNewRoman"/>
              </a:rPr>
              <a:t>rate floor </a:t>
            </a:r>
            <a:r>
              <a:rPr lang="en-US" sz="2800" b="0" dirty="0">
                <a:latin typeface="TimesNewRoman"/>
              </a:rPr>
              <a:t>“to ensure that states are contributing to support and advance universal service and that </a:t>
            </a:r>
            <a:r>
              <a:rPr lang="en-US" sz="2800" b="0" dirty="0" smtClean="0">
                <a:latin typeface="TimesNewRoman"/>
              </a:rPr>
              <a:t>consumers are </a:t>
            </a:r>
            <a:r>
              <a:rPr lang="en-US" sz="2800" b="0" dirty="0">
                <a:latin typeface="TimesNewRoman"/>
              </a:rPr>
              <a:t>not contributing to the Fund to support customers whose rates are below a reasonable </a:t>
            </a:r>
            <a:r>
              <a:rPr lang="en-US" sz="2800" b="0" dirty="0" smtClean="0">
                <a:latin typeface="TimesNewRoman"/>
              </a:rPr>
              <a:t>level.”</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0274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FCC Establishes Rate Floors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2012:  </a:t>
            </a:r>
            <a:r>
              <a:rPr lang="en-US" sz="2400" b="0" dirty="0" smtClean="0">
                <a:latin typeface="Times New Roman" panose="02020603050405020304" pitchFamily="18" charset="0"/>
                <a:cs typeface="Times New Roman" panose="02020603050405020304" pitchFamily="18" charset="0"/>
              </a:rPr>
              <a:t>Residential rate floor established at $10.00</a:t>
            </a:r>
          </a:p>
          <a:p>
            <a:r>
              <a:rPr lang="en-US" sz="2400" dirty="0" smtClean="0">
                <a:latin typeface="Times New Roman" panose="02020603050405020304" pitchFamily="18" charset="0"/>
                <a:cs typeface="Times New Roman" panose="02020603050405020304" pitchFamily="18" charset="0"/>
              </a:rPr>
              <a:t>2013:  </a:t>
            </a:r>
            <a:r>
              <a:rPr lang="en-US" sz="2400" b="0" dirty="0" smtClean="0">
                <a:latin typeface="Times New Roman" panose="02020603050405020304" pitchFamily="18" charset="0"/>
                <a:cs typeface="Times New Roman" panose="02020603050405020304" pitchFamily="18" charset="0"/>
              </a:rPr>
              <a:t>Residential rate floor established at $14.00</a:t>
            </a:r>
          </a:p>
          <a:p>
            <a:r>
              <a:rPr lang="en-US" sz="2400" dirty="0" smtClean="0">
                <a:latin typeface="Times New Roman" panose="02020603050405020304" pitchFamily="18" charset="0"/>
                <a:cs typeface="Times New Roman" panose="02020603050405020304" pitchFamily="18" charset="0"/>
              </a:rPr>
              <a:t>2014:  </a:t>
            </a:r>
            <a:r>
              <a:rPr lang="en-US" sz="2400" b="0" dirty="0" smtClean="0">
                <a:latin typeface="Times New Roman" panose="02020603050405020304" pitchFamily="18" charset="0"/>
                <a:cs typeface="Times New Roman" panose="02020603050405020304" pitchFamily="18" charset="0"/>
              </a:rPr>
              <a:t>Residential Rate floor referred to in the USF/ICC Transformation Order </a:t>
            </a:r>
            <a:r>
              <a:rPr lang="en-US" sz="2400" i="1" dirty="0" smtClean="0">
                <a:latin typeface="Times New Roman" panose="02020603050405020304" pitchFamily="18" charset="0"/>
                <a:cs typeface="Times New Roman" panose="02020603050405020304" pitchFamily="18" charset="0"/>
              </a:rPr>
              <a:t>estimated</a:t>
            </a:r>
            <a:r>
              <a:rPr lang="en-US" sz="2400" b="0" dirty="0" smtClean="0">
                <a:latin typeface="Times New Roman" panose="02020603050405020304" pitchFamily="18" charset="0"/>
                <a:cs typeface="Times New Roman" panose="02020603050405020304" pitchFamily="18" charset="0"/>
              </a:rPr>
              <a:t> to be between $16 and $17.  Floor includes state-regulated fees.  Future floor to be determined by national average.</a:t>
            </a:r>
            <a:endParaRPr lang="en-US" sz="24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AC0173C8-C673-4D0A-962B-5DFE85416220}" type="slidenum">
              <a:rPr lang="en-US" smtClean="0"/>
              <a:pPr>
                <a:defRPr/>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6044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FCC  2014 Survey result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	Survey based upon Fixed Stand Alone Voice Service Rates in urban areas from 2010 Census Blocks</a:t>
            </a:r>
            <a:endParaRPr lang="en-US"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p:txBody>
          <a:bodyPr>
            <a:noAutofit/>
          </a:bodyPr>
          <a:lstStyle/>
          <a:p>
            <a:r>
              <a:rPr lang="en-US" sz="2400" dirty="0" smtClean="0">
                <a:latin typeface="Times New Roman" panose="02020603050405020304" pitchFamily="18" charset="0"/>
                <a:cs typeface="Times New Roman" panose="02020603050405020304" pitchFamily="18" charset="0"/>
              </a:rPr>
              <a:t>$20.46  is the  national average local end-user rate</a:t>
            </a:r>
            <a:endParaRPr lang="en-US"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7CEECEFD-1353-42ED-97DF-7A6F9A7C4BEC}" type="slidenum">
              <a:rPr lang="en-US" smtClean="0"/>
              <a:pPr>
                <a:defRPr/>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551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51988"/>
            <a:ext cx="7520940" cy="548640"/>
          </a:xfrm>
        </p:spPr>
        <p:txBody>
          <a:bodyPr/>
          <a:lstStyle/>
          <a:p>
            <a:r>
              <a:rPr lang="en-US" b="1" dirty="0">
                <a:latin typeface="TimesNewRoman"/>
              </a:rPr>
              <a:t>Survey Says:</a:t>
            </a:r>
            <a:r>
              <a:rPr lang="en-US" dirty="0">
                <a:latin typeface="TimesNewRoman"/>
              </a:rPr>
              <a:t/>
            </a:r>
            <a:br>
              <a:rPr lang="en-US" dirty="0">
                <a:latin typeface="TimesNewRoman"/>
              </a:rPr>
            </a:br>
            <a:endParaRPr lang="en-US" dirty="0"/>
          </a:p>
        </p:txBody>
      </p:sp>
      <p:sp>
        <p:nvSpPr>
          <p:cNvPr id="3" name="Content Placeholder 2"/>
          <p:cNvSpPr>
            <a:spLocks noGrp="1"/>
          </p:cNvSpPr>
          <p:nvPr>
            <p:ph idx="1"/>
          </p:nvPr>
        </p:nvSpPr>
        <p:spPr>
          <a:xfrm>
            <a:off x="600891" y="1143165"/>
            <a:ext cx="7520940" cy="3579849"/>
          </a:xfrm>
        </p:spPr>
        <p:txBody>
          <a:bodyPr lIns="0" anchor="ctr"/>
          <a:lstStyle/>
          <a:p>
            <a:r>
              <a:rPr lang="en-US" sz="2400" b="0" dirty="0" smtClean="0">
                <a:latin typeface="Times New Roman" panose="02020603050405020304" pitchFamily="18" charset="0"/>
                <a:cs typeface="Times New Roman" panose="02020603050405020304" pitchFamily="18" charset="0"/>
              </a:rPr>
              <a:t>     On </a:t>
            </a:r>
            <a:r>
              <a:rPr lang="en-US" sz="2400" b="0" dirty="0">
                <a:latin typeface="Times New Roman" panose="02020603050405020304" pitchFamily="18" charset="0"/>
                <a:cs typeface="Times New Roman" panose="02020603050405020304" pitchFamily="18" charset="0"/>
              </a:rPr>
              <a:t>March 20, 2014, the FCC’s Wireline </a:t>
            </a:r>
            <a:r>
              <a:rPr lang="en-US" sz="2400" b="0" dirty="0" smtClean="0">
                <a:latin typeface="Times New Roman" panose="02020603050405020304" pitchFamily="18" charset="0"/>
                <a:cs typeface="Times New Roman" panose="02020603050405020304" pitchFamily="18" charset="0"/>
              </a:rPr>
              <a:t>Competition Bureau </a:t>
            </a:r>
            <a:r>
              <a:rPr lang="en-US" sz="2400" b="0" dirty="0">
                <a:latin typeface="Times New Roman" panose="02020603050405020304" pitchFamily="18" charset="0"/>
                <a:cs typeface="Times New Roman" panose="02020603050405020304" pitchFamily="18" charset="0"/>
              </a:rPr>
              <a:t>announced that the average local end-user residential rate plus state regulated fees of the surveyed incumbent LECs in urban areas is </a:t>
            </a:r>
            <a:r>
              <a:rPr lang="en-US" sz="2400" b="0" u="sng" dirty="0">
                <a:latin typeface="Times New Roman" panose="02020603050405020304" pitchFamily="18" charset="0"/>
                <a:cs typeface="Times New Roman" panose="02020603050405020304" pitchFamily="18" charset="0"/>
              </a:rPr>
              <a:t>$20.46</a:t>
            </a:r>
            <a:r>
              <a:rPr lang="en-US" sz="2400" b="0" dirty="0">
                <a:latin typeface="Times New Roman" panose="02020603050405020304" pitchFamily="18" charset="0"/>
                <a:cs typeface="Times New Roman" panose="02020603050405020304" pitchFamily="18" charset="0"/>
              </a:rPr>
              <a:t>. </a:t>
            </a:r>
          </a:p>
          <a:p>
            <a:endParaRPr lang="en-US" sz="2400" b="0" dirty="0">
              <a:latin typeface="Times New Roman" panose="02020603050405020304" pitchFamily="18" charset="0"/>
              <a:cs typeface="Times New Roman" panose="02020603050405020304" pitchFamily="18" charset="0"/>
            </a:endParaRPr>
          </a:p>
          <a:p>
            <a:r>
              <a:rPr lang="en-US" sz="2400" b="0" dirty="0" smtClean="0">
                <a:latin typeface="Times New Roman" panose="02020603050405020304" pitchFamily="18" charset="0"/>
                <a:cs typeface="Times New Roman" panose="02020603050405020304" pitchFamily="18" charset="0"/>
              </a:rPr>
              <a:t>     47 </a:t>
            </a:r>
            <a:r>
              <a:rPr lang="en-US" sz="2400" b="0" dirty="0">
                <a:latin typeface="Times New Roman" panose="02020603050405020304" pitchFamily="18" charset="0"/>
                <a:cs typeface="Times New Roman" panose="02020603050405020304" pitchFamily="18" charset="0"/>
              </a:rPr>
              <a:t>CFR 54.313(h) </a:t>
            </a:r>
            <a:r>
              <a:rPr lang="en-US" sz="2400" b="0" dirty="0" smtClean="0">
                <a:latin typeface="Times New Roman" panose="02020603050405020304" pitchFamily="18" charset="0"/>
                <a:cs typeface="Times New Roman" panose="02020603050405020304" pitchFamily="18" charset="0"/>
              </a:rPr>
              <a:t>sets $20.46 as </a:t>
            </a:r>
            <a:r>
              <a:rPr lang="en-US" sz="2400" b="0" dirty="0">
                <a:latin typeface="Times New Roman" panose="02020603050405020304" pitchFamily="18" charset="0"/>
                <a:cs typeface="Times New Roman" panose="02020603050405020304" pitchFamily="18" charset="0"/>
              </a:rPr>
              <a:t>the rate floor effective July 1, 2014.</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pPr>
              <a:defRPr/>
            </a:pPr>
            <a:fld id="{AC0173C8-C673-4D0A-962B-5DFE85416220}" type="slidenum">
              <a:rPr lang="en-US" smtClean="0"/>
              <a:pPr>
                <a:defRPr/>
              </a:pPr>
              <a:t>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4778776"/>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677838" y="597089"/>
            <a:ext cx="6705600" cy="838200"/>
          </a:xfrm>
        </p:spPr>
        <p:txBody>
          <a:bodyPr/>
          <a:lstStyle/>
          <a:p>
            <a:r>
              <a:rPr lang="en-US" b="1" dirty="0" smtClean="0">
                <a:latin typeface="Times New Roman" panose="02020603050405020304" pitchFamily="18" charset="0"/>
                <a:cs typeface="Times New Roman" panose="02020603050405020304" pitchFamily="18" charset="0"/>
              </a:rPr>
              <a:t>Support limitation</a:t>
            </a:r>
            <a:endParaRPr lang="en-US" dirty="0" smtClean="0">
              <a:latin typeface="Times New Roman" panose="02020603050405020304" pitchFamily="18" charset="0"/>
              <a:cs typeface="Times New Roman" panose="02020603050405020304" pitchFamily="18" charset="0"/>
            </a:endParaRPr>
          </a:p>
        </p:txBody>
      </p:sp>
      <p:sp>
        <p:nvSpPr>
          <p:cNvPr id="29699" name="Rectangle 3"/>
          <p:cNvSpPr>
            <a:spLocks noGrp="1"/>
          </p:cNvSpPr>
          <p:nvPr>
            <p:ph idx="1"/>
          </p:nvPr>
        </p:nvSpPr>
        <p:spPr>
          <a:xfrm>
            <a:off x="512469" y="1422226"/>
            <a:ext cx="8229600" cy="3252652"/>
          </a:xfrm>
        </p:spPr>
        <p:txBody>
          <a:bodyPr/>
          <a:lstStyle/>
          <a:p>
            <a:endParaRPr lang="en-US" dirty="0" smtClean="0"/>
          </a:p>
          <a:p>
            <a:r>
              <a:rPr lang="en-US" sz="2800" b="0" dirty="0" smtClean="0"/>
              <a:t>	</a:t>
            </a:r>
            <a:r>
              <a:rPr lang="en-US" sz="2400" b="0" dirty="0" smtClean="0">
                <a:latin typeface="Times New Roman" panose="02020603050405020304" pitchFamily="18" charset="0"/>
                <a:cs typeface="Times New Roman" panose="02020603050405020304" pitchFamily="18" charset="0"/>
              </a:rPr>
              <a:t>47 CFR Section 54.318(b) provides that where residential rates fall below the national local urban rate floor for standalone fixed voice service, high cost support would be reduced equal to the extent to which rates and state regulated fees fell below the urban rate.</a:t>
            </a:r>
          </a:p>
          <a:p>
            <a:r>
              <a:rPr lang="en-US" sz="2400" b="0" dirty="0" smtClean="0">
                <a:latin typeface="Times New Roman" panose="02020603050405020304" pitchFamily="18" charset="0"/>
                <a:cs typeface="Times New Roman" panose="02020603050405020304" pitchFamily="18" charset="0"/>
              </a:rPr>
              <a:t>	</a:t>
            </a:r>
          </a:p>
          <a:p>
            <a:pPr marL="0" lvl="1" indent="0">
              <a:buNone/>
            </a:pPr>
            <a:endParaRPr lang="en-US" dirty="0" smtClean="0"/>
          </a:p>
          <a:p>
            <a:endParaRPr lang="en-US" sz="2800" dirty="0" smtClean="0"/>
          </a:p>
        </p:txBody>
      </p:sp>
      <p:sp>
        <p:nvSpPr>
          <p:cNvPr id="2" name="Slide Number Placeholder 1"/>
          <p:cNvSpPr>
            <a:spLocks noGrp="1"/>
          </p:cNvSpPr>
          <p:nvPr>
            <p:ph type="sldNum" sz="quarter" idx="12"/>
          </p:nvPr>
        </p:nvSpPr>
        <p:spPr/>
        <p:txBody>
          <a:bodyPr/>
          <a:lstStyle/>
          <a:p>
            <a:pPr>
              <a:defRPr/>
            </a:pPr>
            <a:fld id="{AC0173C8-C673-4D0A-962B-5DFE85416220}"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2014 Rate floor</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2514" y="1100628"/>
            <a:ext cx="7520940" cy="3579849"/>
          </a:xfrm>
        </p:spPr>
        <p:txBody>
          <a:bodyPr/>
          <a:lstStyle/>
          <a:p>
            <a:r>
              <a:rPr lang="en-US" sz="2400" b="0" dirty="0" smtClean="0">
                <a:latin typeface="Times New Roman" panose="02020603050405020304" pitchFamily="18" charset="0"/>
                <a:cs typeface="Times New Roman" panose="02020603050405020304" pitchFamily="18" charset="0"/>
              </a:rPr>
              <a:t>     Dilemmas for carriers included what would be the local rate to achieve in order to avoid losing high cost support and would state commission approval be achieved in time to meet the July 1 deadline?</a:t>
            </a:r>
            <a:endParaRPr lang="en-US" sz="24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AC0173C8-C673-4D0A-962B-5DFE85416220}" type="slidenum">
              <a:rPr lang="en-US" smtClean="0"/>
              <a:pPr>
                <a:defRPr/>
              </a:pPr>
              <a:t>9</a:t>
            </a:fld>
            <a:endParaRPr lang="en-US" dirty="0"/>
          </a:p>
        </p:txBody>
      </p:sp>
      <p:pic>
        <p:nvPicPr>
          <p:cNvPr id="6147" name="Picture 3" descr="C:\Users\darla\AppData\Local\Microsoft\Windows\Temporary Internet Files\Content.IE5\CCN5842V\MP900448709[1].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65953" y="2220685"/>
            <a:ext cx="3135085" cy="235131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71728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xmlns:a="http://schemas.openxmlformats.org/drawingml/2006/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1969</TotalTime>
  <Words>992</Words>
  <Application>Microsoft Macintosh PowerPoint</Application>
  <PresentationFormat>On-screen Show (4:3)</PresentationFormat>
  <Paragraphs>103</Paragraphs>
  <Slides>20</Slides>
  <Notes>2</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Angles</vt:lpstr>
      <vt:lpstr>Local rate increase:  Opportunity for enhancing perceived customer benefits </vt:lpstr>
      <vt:lpstr>Opportunity &amp; Rate Increase</vt:lpstr>
      <vt:lpstr>Magic?  </vt:lpstr>
      <vt:lpstr>Slide 4</vt:lpstr>
      <vt:lpstr>FCC Establishes Rate Floors</vt:lpstr>
      <vt:lpstr>FCC  2014 Survey result</vt:lpstr>
      <vt:lpstr>Survey Says: </vt:lpstr>
      <vt:lpstr>Support limitation</vt:lpstr>
      <vt:lpstr>2014 Rate floor</vt:lpstr>
      <vt:lpstr>Residential Rate Floor for 2014 - 2018</vt:lpstr>
      <vt:lpstr>Residential Rate Floor for 2014 – 2018  - recap</vt:lpstr>
      <vt:lpstr>the national average rate &amp; The four-Year Horizon</vt:lpstr>
      <vt:lpstr>Tie rate increases to Benefits designed to retain customers</vt:lpstr>
      <vt:lpstr>Tie rate increases to Benefits designed to retain customers (continued)</vt:lpstr>
      <vt:lpstr>Tie rate increases to Benefits designed to retain customers (continued)</vt:lpstr>
      <vt:lpstr>Implementing the rate increase </vt:lpstr>
      <vt:lpstr>Slide 17</vt:lpstr>
      <vt:lpstr>In sum </vt:lpstr>
      <vt:lpstr>Questions?</vt:lpstr>
      <vt:lpstr>Thank you Let us know how we can assist</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CPNI Compliance Training 2013</dc:title>
  <dc:creator>darla</dc:creator>
  <cp:lastModifiedBy>Pat</cp:lastModifiedBy>
  <cp:revision>148</cp:revision>
  <cp:lastPrinted>2014-04-11T13:10:27Z</cp:lastPrinted>
  <dcterms:created xsi:type="dcterms:W3CDTF">2014-07-07T16:33:56Z</dcterms:created>
  <dcterms:modified xsi:type="dcterms:W3CDTF">2014-07-07T16:34:42Z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TC300033929990</vt:lpwstr>
  </property>
</Properties>
</file>