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theme/themeOverride5.xml" ContentType="application/vnd.openxmlformats-officedocument.themeOverride+xml"/>
  <Override PartName="/ppt/tags/tag1.xml" ContentType="application/vnd.openxmlformats-officedocument.presentationml.tags+xml"/>
  <Default Extension="bin" ContentType="application/vnd.openxmlformats-officedocument.presentationml.printerSettings"/>
  <Override PartName="/ppt/slideLayouts/slideLayout2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5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6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commentAuthors.xml" ContentType="application/vnd.openxmlformats-officedocument.presentationml.commentAuthors+xml"/>
  <Override PartName="/ppt/slides/slide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Layouts/slideLayout64.xml" ContentType="application/vnd.openxmlformats-officedocument.presentationml.slideLayout+xml"/>
  <Override PartName="/ppt/notesSlides/notesSlide6.xml" ContentType="application/vnd.openxmlformats-officedocument.presentationml.notesSlide+xml"/>
  <Override PartName="/ppt/diagrams/quickStyle1.xml" ContentType="application/vnd.openxmlformats-officedocument.drawingml.diagramStyl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1.xml" ContentType="application/vnd.openxmlformats-officedocument.presentationml.slide+xml"/>
  <Override PartName="/ppt/slideMasters/slideMaster3.xml" ContentType="application/vnd.openxmlformats-officedocument.presentationml.slideMaster+xml"/>
  <Override PartName="/ppt/theme/theme5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47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slideLayouts/slideLayout1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Override4.xml" ContentType="application/vnd.openxmlformats-officedocument.themeOverride+xml"/>
  <Override PartName="/ppt/slideLayouts/slideLayout9.xml" ContentType="application/vnd.openxmlformats-officedocument.presentationml.slideLayout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Layouts/slideLayout21.xml" ContentType="application/vnd.openxmlformats-officedocument.presentationml.slideLayout+xml"/>
  <Override PartName="/ppt/slideLayouts/slideLayout4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6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charts/chart1.xml" ContentType="application/vnd.openxmlformats-officedocument.drawingml.char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30.xml" ContentType="application/vnd.openxmlformats-officedocument.presentationml.slideLayout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Masters/slideMaster4.xml" ContentType="application/vnd.openxmlformats-officedocument.presentationml.slideMaster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9.xml" ContentType="application/vnd.openxmlformats-officedocument.presentationml.notesSlide+xml"/>
  <Override PartName="/ppt/slideLayouts/slideLayout1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3.xml" ContentType="application/vnd.openxmlformats-officedocument.presentationml.slideLayout+xml"/>
  <Default Extension="emf" ContentType="image/x-emf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2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drawing1.xml" ContentType="application/vnd.ms-office.drawingml.diagramDrawing+xml"/>
  <Override PartName="/ppt/slideLayouts/slideLayout62.xml" ContentType="application/vnd.openxmlformats-officedocument.presentationml.slideLayout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Override2.xml" ContentType="application/vnd.openxmlformats-officedocument.themeOverr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Masters/slideMaster5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0.xml" ContentType="application/vnd.openxmlformats-officedocument.presentationml.notesSlide+xml"/>
  <Override PartName="/ppt/diagrams/colors1.xml" ContentType="application/vnd.openxmlformats-officedocument.drawingml.diagramColor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ppt/slideLayouts/slideLayout1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4.xml" ContentType="application/vnd.openxmlformats-officedocument.presentationml.slideLayout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22.xml" ContentType="application/vnd.openxmlformats-officedocument.presentationml.slide+xml"/>
  <Override PartName="/ppt/slideLayouts/slideLayout2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3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slides/slide6.xml" ContentType="application/vnd.openxmlformats-officedocument.presentationml.slide+xml"/>
  <Override PartName="/ppt/slideMasters/slideMaster2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Override3.xml" ContentType="application/vnd.openxmlformats-officedocument.themeOverride+xml"/>
  <Default Extension="png" ContentType="image/png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  <p:sldMasterId id="2147483665" r:id="rId2"/>
    <p:sldMasterId id="2147483690" r:id="rId3"/>
    <p:sldMasterId id="2147483703" r:id="rId4"/>
    <p:sldMasterId id="2147483716" r:id="rId5"/>
  </p:sldMasterIdLst>
  <p:notesMasterIdLst>
    <p:notesMasterId r:id="rId28"/>
  </p:notesMasterIdLst>
  <p:sldIdLst>
    <p:sldId id="488" r:id="rId6"/>
    <p:sldId id="495" r:id="rId7"/>
    <p:sldId id="506" r:id="rId8"/>
    <p:sldId id="487" r:id="rId9"/>
    <p:sldId id="479" r:id="rId10"/>
    <p:sldId id="413" r:id="rId11"/>
    <p:sldId id="474" r:id="rId12"/>
    <p:sldId id="417" r:id="rId13"/>
    <p:sldId id="476" r:id="rId14"/>
    <p:sldId id="477" r:id="rId15"/>
    <p:sldId id="503" r:id="rId16"/>
    <p:sldId id="472" r:id="rId17"/>
    <p:sldId id="473" r:id="rId18"/>
    <p:sldId id="497" r:id="rId19"/>
    <p:sldId id="498" r:id="rId20"/>
    <p:sldId id="499" r:id="rId21"/>
    <p:sldId id="500" r:id="rId22"/>
    <p:sldId id="504" r:id="rId23"/>
    <p:sldId id="435" r:id="rId24"/>
    <p:sldId id="507" r:id="rId25"/>
    <p:sldId id="494" r:id="rId26"/>
    <p:sldId id="508" r:id="rId27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Cody Barnhart" initials="C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677B8B"/>
    <a:srgbClr val="E4E9EC"/>
    <a:srgbClr val="EBEFF1"/>
    <a:srgbClr val="BBC7CD"/>
    <a:srgbClr val="D1D9DD"/>
    <a:srgbClr val="5B6D7B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6471" autoAdjust="0"/>
    <p:restoredTop sz="89343" autoAdjust="0"/>
  </p:normalViewPr>
  <p:slideViewPr>
    <p:cSldViewPr>
      <p:cViewPr>
        <p:scale>
          <a:sx n="80" d="100"/>
          <a:sy n="80" d="100"/>
        </p:scale>
        <p:origin x="-3216" y="-1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tags" Target="tags/tag1.xml"/><Relationship Id="rId31" Type="http://schemas.openxmlformats.org/officeDocument/2006/relationships/commentAuthors" Target="commentAuthors.xml"/><Relationship Id="rId32" Type="http://schemas.openxmlformats.org/officeDocument/2006/relationships/presProps" Target="presProps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1"/>
  <c:chart>
    <c:title>
      <c:tx>
        <c:rich>
          <a:bodyPr/>
          <a:lstStyle/>
          <a:p>
            <a:pPr>
              <a:defRPr lang="en-US"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pPr>
            <a:r>
              <a:rPr lang="en-US" sz="200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Customer</a:t>
            </a:r>
            <a:r>
              <a:rPr lang="en-US" sz="2000" kern="1200" baseline="0" dirty="0" smtClean="0">
                <a:solidFill>
                  <a:schemeClr val="bg2"/>
                </a:solidFill>
                <a:latin typeface="+mj-lt"/>
                <a:ea typeface="+mn-ea"/>
                <a:cs typeface="+mn-cs"/>
              </a:rPr>
              <a:t> Satisfaction</a:t>
            </a:r>
            <a:endParaRPr lang="en-US" sz="2000" kern="1200" dirty="0">
              <a:solidFill>
                <a:schemeClr val="bg2"/>
              </a:solidFill>
              <a:latin typeface="+mj-lt"/>
              <a:ea typeface="+mn-ea"/>
              <a:cs typeface="+mn-cs"/>
            </a:endParaRPr>
          </a:p>
        </c:rich>
      </c:tx>
      <c:layout>
        <c:manualLayout>
          <c:xMode val="edge"/>
          <c:yMode val="edge"/>
          <c:x val="0.219301628106255"/>
          <c:y val="0.0233918128654971"/>
        </c:manualLayout>
      </c:layout>
    </c:title>
    <c:plotArea>
      <c:layout>
        <c:manualLayout>
          <c:layoutTarget val="inner"/>
          <c:xMode val="edge"/>
          <c:yMode val="edge"/>
          <c:x val="0.0709010805467498"/>
          <c:y val="0.164414568625455"/>
          <c:w val="0.715354330708661"/>
          <c:h val="0.720511610549269"/>
        </c:manualLayout>
      </c:layout>
      <c:lineChart>
        <c:grouping val="standard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strRef>
              <c:f>Sheet1!$A$5:$A$14</c:f>
              <c:strCache>
                <c:ptCount val="10"/>
                <c:pt idx="0">
                  <c:v>Low</c:v>
                </c:pt>
                <c:pt idx="9">
                  <c:v>High</c:v>
                </c:pt>
              </c:strCache>
            </c:strRef>
          </c:cat>
          <c:val>
            <c:numRef>
              <c:f>Sheet1!$B$5:$B$14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3.0</c:v>
                </c:pt>
                <c:pt idx="3">
                  <c:v>4.0</c:v>
                </c:pt>
                <c:pt idx="4">
                  <c:v>5.0</c:v>
                </c:pt>
                <c:pt idx="5">
                  <c:v>6.0</c:v>
                </c:pt>
                <c:pt idx="6">
                  <c:v>7.0</c:v>
                </c:pt>
                <c:pt idx="7">
                  <c:v>8.0</c:v>
                </c:pt>
                <c:pt idx="8">
                  <c:v>9.0</c:v>
                </c:pt>
                <c:pt idx="9">
                  <c:v>10.0</c:v>
                </c:pt>
              </c:numCache>
            </c:numRef>
          </c:val>
        </c:ser>
        <c:dLbls/>
        <c:marker val="1"/>
        <c:axId val="299597592"/>
        <c:axId val="316643176"/>
      </c:lineChart>
      <c:catAx>
        <c:axId val="299597592"/>
        <c:scaling>
          <c:orientation val="minMax"/>
        </c:scaling>
        <c:axPos val="b"/>
        <c:title>
          <c:tx>
            <c:rich>
              <a:bodyPr/>
              <a:lstStyle/>
              <a:p>
                <a:pPr algn="ctr" rtl="0">
                  <a:defRPr lang="en-US" sz="16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rPr>
                  <a:t>Number of Software Systems</a:t>
                </a:r>
              </a:p>
            </c:rich>
          </c:tx>
          <c:layout/>
        </c:title>
        <c:majorTickMark val="none"/>
        <c:tickLblPos val="none"/>
        <c:spPr>
          <a:ln>
            <a:solidFill>
              <a:schemeClr val="accent1"/>
            </a:solidFill>
          </a:ln>
        </c:spPr>
        <c:crossAx val="316643176"/>
        <c:crosses val="autoZero"/>
        <c:lblAlgn val="ctr"/>
        <c:lblOffset val="100"/>
      </c:catAx>
      <c:valAx>
        <c:axId val="316643176"/>
        <c:scaling>
          <c:orientation val="minMax"/>
        </c:scaling>
        <c:delete val="1"/>
        <c:axPos val="l"/>
        <c:majorGridlines/>
        <c:title>
          <c:tx>
            <c:rich>
              <a:bodyPr/>
              <a:lstStyle/>
              <a:p>
                <a:pPr algn="ctr" rtl="0">
                  <a:defRPr lang="en-US" sz="1600" b="1" i="0" u="none" strike="noStrike" kern="1200" baseline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en-US" sz="1600" b="1" i="0" u="none" strike="noStrike" kern="1200" baseline="0" dirty="0" smtClean="0">
                    <a:solidFill>
                      <a:schemeClr val="bg2"/>
                    </a:solidFill>
                    <a:latin typeface="+mj-lt"/>
                    <a:ea typeface="+mn-ea"/>
                    <a:cs typeface="+mn-cs"/>
                  </a:rPr>
                  <a:t>Customer Satisfaction</a:t>
                </a:r>
                <a:endParaRPr lang="en-US" sz="1600" b="1" i="0" u="none" strike="noStrike" kern="1200" baseline="0" dirty="0">
                  <a:solidFill>
                    <a:schemeClr val="bg2"/>
                  </a:solidFill>
                  <a:latin typeface="+mj-lt"/>
                  <a:ea typeface="+mn-ea"/>
                  <a:cs typeface="+mn-cs"/>
                </a:endParaRPr>
              </a:p>
            </c:rich>
          </c:tx>
          <c:layout/>
        </c:title>
        <c:numFmt formatCode="General" sourceLinked="1"/>
        <c:majorTickMark val="none"/>
        <c:tickLblPos val="nextTo"/>
        <c:crossAx val="299597592"/>
        <c:crossesAt val="1.0"/>
        <c:crossBetween val="between"/>
      </c:valAx>
    </c:plotArea>
    <c:plotVisOnly val="1"/>
    <c:dispBlanksAs val="gap"/>
  </c:chart>
  <c:externalData r:id="rId1"/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463BA1-186B-4FCD-ACA0-CCF2FFFF073F}" type="doc">
      <dgm:prSet loTypeId="urn:microsoft.com/office/officeart/2005/8/layout/lProcess2" loCatId="list" qsTypeId="urn:microsoft.com/office/officeart/2005/8/quickstyle/3d6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9F7113D3-BC61-4004-B26B-4FFE2E155B98}">
      <dgm:prSet phldrT="[Text]"/>
      <dgm:spPr/>
      <dgm:t>
        <a:bodyPr/>
        <a:lstStyle/>
        <a:p>
          <a:r>
            <a:rPr lang="en-US" dirty="0" smtClean="0"/>
            <a:t>Customer Experience Management</a:t>
          </a:r>
          <a:endParaRPr lang="en-US" dirty="0"/>
        </a:p>
      </dgm:t>
    </dgm:pt>
    <dgm:pt modelId="{B3DFE107-AB33-4E03-A639-7F35ABD961F0}" type="parTrans" cxnId="{47B69228-CD32-4022-B656-61AFE63606A4}">
      <dgm:prSet/>
      <dgm:spPr/>
      <dgm:t>
        <a:bodyPr/>
        <a:lstStyle/>
        <a:p>
          <a:endParaRPr lang="en-US"/>
        </a:p>
      </dgm:t>
    </dgm:pt>
    <dgm:pt modelId="{B401BB0C-965F-4A3F-B0D5-1E2F54F5850C}" type="sibTrans" cxnId="{47B69228-CD32-4022-B656-61AFE63606A4}">
      <dgm:prSet/>
      <dgm:spPr/>
      <dgm:t>
        <a:bodyPr/>
        <a:lstStyle/>
        <a:p>
          <a:endParaRPr lang="en-US"/>
        </a:p>
      </dgm:t>
    </dgm:pt>
    <dgm:pt modelId="{D0D4325C-3ED2-4C19-80A1-9B2B85C67621}">
      <dgm:prSet phldrT="[Text]"/>
      <dgm:spPr/>
      <dgm:t>
        <a:bodyPr/>
        <a:lstStyle/>
        <a:p>
          <a:r>
            <a:rPr lang="en-US" dirty="0" smtClean="0"/>
            <a:t>Sales Force Automation</a:t>
          </a:r>
          <a:endParaRPr lang="en-US" dirty="0"/>
        </a:p>
      </dgm:t>
    </dgm:pt>
    <dgm:pt modelId="{62BEFF85-F7FC-431C-B6DD-EBAF8A955415}" type="parTrans" cxnId="{2A5C46B3-C25F-4C5A-80B3-20EFCFF7D924}">
      <dgm:prSet/>
      <dgm:spPr/>
      <dgm:t>
        <a:bodyPr/>
        <a:lstStyle/>
        <a:p>
          <a:endParaRPr lang="en-US"/>
        </a:p>
      </dgm:t>
    </dgm:pt>
    <dgm:pt modelId="{457F080F-E0CD-4E69-B7B1-531C8FFA1849}" type="sibTrans" cxnId="{2A5C46B3-C25F-4C5A-80B3-20EFCFF7D924}">
      <dgm:prSet/>
      <dgm:spPr/>
      <dgm:t>
        <a:bodyPr/>
        <a:lstStyle/>
        <a:p>
          <a:endParaRPr lang="en-US"/>
        </a:p>
      </dgm:t>
    </dgm:pt>
    <dgm:pt modelId="{B5D15457-953B-46C4-84C0-3FCB03AAACCF}">
      <dgm:prSet phldrT="[Text]"/>
      <dgm:spPr/>
      <dgm:t>
        <a:bodyPr/>
        <a:lstStyle/>
        <a:p>
          <a:r>
            <a:rPr lang="en-US" dirty="0" smtClean="0"/>
            <a:t>Marketing Automation</a:t>
          </a:r>
          <a:endParaRPr lang="en-US" dirty="0"/>
        </a:p>
      </dgm:t>
    </dgm:pt>
    <dgm:pt modelId="{F93BFE3E-8DA2-44B0-902E-E6662C7F57E8}" type="parTrans" cxnId="{3B1A5A8A-3435-46B6-850D-D1E52340A3FC}">
      <dgm:prSet/>
      <dgm:spPr/>
      <dgm:t>
        <a:bodyPr/>
        <a:lstStyle/>
        <a:p>
          <a:endParaRPr lang="en-US"/>
        </a:p>
      </dgm:t>
    </dgm:pt>
    <dgm:pt modelId="{D52B12B9-D827-4F28-A668-7CA708E94179}" type="sibTrans" cxnId="{3B1A5A8A-3435-46B6-850D-D1E52340A3FC}">
      <dgm:prSet/>
      <dgm:spPr/>
      <dgm:t>
        <a:bodyPr/>
        <a:lstStyle/>
        <a:p>
          <a:endParaRPr lang="en-US"/>
        </a:p>
      </dgm:t>
    </dgm:pt>
    <dgm:pt modelId="{4A88D6CA-E949-45D2-A714-213C0F3DA24C}">
      <dgm:prSet phldrT="[Text]"/>
      <dgm:spPr/>
      <dgm:t>
        <a:bodyPr/>
        <a:lstStyle/>
        <a:p>
          <a:r>
            <a:rPr lang="en-US" dirty="0" smtClean="0"/>
            <a:t>Billing</a:t>
          </a:r>
          <a:endParaRPr lang="en-US" dirty="0"/>
        </a:p>
      </dgm:t>
    </dgm:pt>
    <dgm:pt modelId="{ED0C783F-CA32-4369-A2F0-0D8A02822FDD}" type="parTrans" cxnId="{9AAF1C8F-6C37-4EFC-BA7A-D9E6F6A18F58}">
      <dgm:prSet/>
      <dgm:spPr/>
      <dgm:t>
        <a:bodyPr/>
        <a:lstStyle/>
        <a:p>
          <a:endParaRPr lang="en-US"/>
        </a:p>
      </dgm:t>
    </dgm:pt>
    <dgm:pt modelId="{7D3DF63F-7456-4CD1-8D4D-B1848FF966D4}" type="sibTrans" cxnId="{9AAF1C8F-6C37-4EFC-BA7A-D9E6F6A18F58}">
      <dgm:prSet/>
      <dgm:spPr/>
      <dgm:t>
        <a:bodyPr/>
        <a:lstStyle/>
        <a:p>
          <a:endParaRPr lang="en-US"/>
        </a:p>
      </dgm:t>
    </dgm:pt>
    <dgm:pt modelId="{5BCCDCB6-A2B8-42DD-BEE6-FAE2F6D1DD96}">
      <dgm:prSet phldrT="[Text]"/>
      <dgm:spPr/>
      <dgm:t>
        <a:bodyPr/>
        <a:lstStyle/>
        <a:p>
          <a:r>
            <a:rPr lang="en-US" dirty="0" smtClean="0"/>
            <a:t>Online Bill Payment &amp; Presentment</a:t>
          </a:r>
          <a:endParaRPr lang="en-US" dirty="0"/>
        </a:p>
      </dgm:t>
    </dgm:pt>
    <dgm:pt modelId="{561265FE-3D25-4685-B8B6-7D57282D08A8}" type="parTrans" cxnId="{EFEA5CC1-4ADD-4F0B-A069-33050EE9A54A}">
      <dgm:prSet/>
      <dgm:spPr/>
      <dgm:t>
        <a:bodyPr/>
        <a:lstStyle/>
        <a:p>
          <a:endParaRPr lang="en-US"/>
        </a:p>
      </dgm:t>
    </dgm:pt>
    <dgm:pt modelId="{0CBBAC61-BB27-4FA3-B1D8-F41103883127}" type="sibTrans" cxnId="{EFEA5CC1-4ADD-4F0B-A069-33050EE9A54A}">
      <dgm:prSet/>
      <dgm:spPr/>
      <dgm:t>
        <a:bodyPr/>
        <a:lstStyle/>
        <a:p>
          <a:endParaRPr lang="en-US"/>
        </a:p>
      </dgm:t>
    </dgm:pt>
    <dgm:pt modelId="{A0B6F04A-5576-4CA6-BCEA-B66A2E7DF942}">
      <dgm:prSet phldrT="[Text]"/>
      <dgm:spPr/>
      <dgm:t>
        <a:bodyPr/>
        <a:lstStyle/>
        <a:p>
          <a:r>
            <a:rPr lang="en-US" dirty="0" smtClean="0"/>
            <a:t>Customized Invoices</a:t>
          </a:r>
          <a:endParaRPr lang="en-US" dirty="0"/>
        </a:p>
      </dgm:t>
    </dgm:pt>
    <dgm:pt modelId="{F0D695B2-60F1-4800-B75C-4CB8BB3CA958}" type="parTrans" cxnId="{75C543FF-728D-4327-8DE8-31F35AEF1A26}">
      <dgm:prSet/>
      <dgm:spPr/>
      <dgm:t>
        <a:bodyPr/>
        <a:lstStyle/>
        <a:p>
          <a:endParaRPr lang="en-US"/>
        </a:p>
      </dgm:t>
    </dgm:pt>
    <dgm:pt modelId="{9BE33769-EBA9-4757-BE7D-2DC2E01F8ECC}" type="sibTrans" cxnId="{75C543FF-728D-4327-8DE8-31F35AEF1A26}">
      <dgm:prSet/>
      <dgm:spPr/>
      <dgm:t>
        <a:bodyPr/>
        <a:lstStyle/>
        <a:p>
          <a:endParaRPr lang="en-US"/>
        </a:p>
      </dgm:t>
    </dgm:pt>
    <dgm:pt modelId="{DDEAA1B3-35B4-4F8E-9256-28179AD34ED7}">
      <dgm:prSet phldrT="[Text]"/>
      <dgm:spPr/>
      <dgm:t>
        <a:bodyPr/>
        <a:lstStyle/>
        <a:p>
          <a:r>
            <a:rPr lang="en-US" dirty="0" smtClean="0"/>
            <a:t>Network &amp; Facilities Management</a:t>
          </a:r>
          <a:endParaRPr lang="en-US" dirty="0"/>
        </a:p>
      </dgm:t>
    </dgm:pt>
    <dgm:pt modelId="{8C4A1327-7DCD-4EB4-989F-28EF50D96882}" type="parTrans" cxnId="{A1080D29-64DA-41AA-BD93-F9F7362CF091}">
      <dgm:prSet/>
      <dgm:spPr/>
      <dgm:t>
        <a:bodyPr/>
        <a:lstStyle/>
        <a:p>
          <a:endParaRPr lang="en-US"/>
        </a:p>
      </dgm:t>
    </dgm:pt>
    <dgm:pt modelId="{0E2369AC-4AC0-43F8-A24C-82309004DDEB}" type="sibTrans" cxnId="{A1080D29-64DA-41AA-BD93-F9F7362CF091}">
      <dgm:prSet/>
      <dgm:spPr/>
      <dgm:t>
        <a:bodyPr/>
        <a:lstStyle/>
        <a:p>
          <a:endParaRPr lang="en-US"/>
        </a:p>
      </dgm:t>
    </dgm:pt>
    <dgm:pt modelId="{3053351F-8D8C-4A61-85BC-AA5BF1EE9ECF}">
      <dgm:prSet phldrT="[Text]"/>
      <dgm:spPr/>
      <dgm:t>
        <a:bodyPr/>
        <a:lstStyle/>
        <a:p>
          <a:r>
            <a:rPr lang="en-US" dirty="0" smtClean="0"/>
            <a:t>Network Inventory Management</a:t>
          </a:r>
          <a:endParaRPr lang="en-US" dirty="0"/>
        </a:p>
      </dgm:t>
    </dgm:pt>
    <dgm:pt modelId="{14F72061-B242-4DA1-BD91-9469BB0FA03A}" type="parTrans" cxnId="{90D09791-1E1F-487D-878A-2CC4E824246B}">
      <dgm:prSet/>
      <dgm:spPr/>
      <dgm:t>
        <a:bodyPr/>
        <a:lstStyle/>
        <a:p>
          <a:endParaRPr lang="en-US"/>
        </a:p>
      </dgm:t>
    </dgm:pt>
    <dgm:pt modelId="{F4DF2EED-B920-48D2-BE88-AC55247FBDC5}" type="sibTrans" cxnId="{90D09791-1E1F-487D-878A-2CC4E824246B}">
      <dgm:prSet/>
      <dgm:spPr/>
      <dgm:t>
        <a:bodyPr/>
        <a:lstStyle/>
        <a:p>
          <a:endParaRPr lang="en-US"/>
        </a:p>
      </dgm:t>
    </dgm:pt>
    <dgm:pt modelId="{0AAF4840-55D8-410C-B837-9A52B214CA28}">
      <dgm:prSet phldrT="[Text]"/>
      <dgm:spPr/>
      <dgm:t>
        <a:bodyPr/>
        <a:lstStyle/>
        <a:p>
          <a:r>
            <a:rPr lang="en-US" dirty="0" smtClean="0"/>
            <a:t>Automated Network Assignment</a:t>
          </a:r>
          <a:endParaRPr lang="en-US" dirty="0"/>
        </a:p>
      </dgm:t>
    </dgm:pt>
    <dgm:pt modelId="{64A9614F-B2D8-4B0E-94E6-8CC0D1ACA436}" type="parTrans" cxnId="{9FA0005A-5ED1-451E-ACD8-A4ECCB978A39}">
      <dgm:prSet/>
      <dgm:spPr/>
      <dgm:t>
        <a:bodyPr/>
        <a:lstStyle/>
        <a:p>
          <a:endParaRPr lang="en-US"/>
        </a:p>
      </dgm:t>
    </dgm:pt>
    <dgm:pt modelId="{36F8275E-0E1C-49A8-B219-F82D81B68349}" type="sibTrans" cxnId="{9FA0005A-5ED1-451E-ACD8-A4ECCB978A39}">
      <dgm:prSet/>
      <dgm:spPr/>
      <dgm:t>
        <a:bodyPr/>
        <a:lstStyle/>
        <a:p>
          <a:endParaRPr lang="en-US"/>
        </a:p>
      </dgm:t>
    </dgm:pt>
    <dgm:pt modelId="{F352D128-3648-40EC-95F2-EBBE0B0A2DE5}">
      <dgm:prSet phldrT="[Text]"/>
      <dgm:spPr/>
      <dgm:t>
        <a:bodyPr/>
        <a:lstStyle/>
        <a:p>
          <a:r>
            <a:rPr lang="en-US" dirty="0" smtClean="0"/>
            <a:t>Customer Service</a:t>
          </a:r>
          <a:endParaRPr lang="en-US" dirty="0"/>
        </a:p>
      </dgm:t>
    </dgm:pt>
    <dgm:pt modelId="{5FB9BBAA-D94D-459E-8A83-E9D746BA4C0C}" type="parTrans" cxnId="{C8535E7A-9831-4EA3-98A9-20C551604883}">
      <dgm:prSet/>
      <dgm:spPr/>
      <dgm:t>
        <a:bodyPr/>
        <a:lstStyle/>
        <a:p>
          <a:endParaRPr lang="en-US"/>
        </a:p>
      </dgm:t>
    </dgm:pt>
    <dgm:pt modelId="{780BE29B-387E-4526-895C-476B3FF417FF}" type="sibTrans" cxnId="{C8535E7A-9831-4EA3-98A9-20C551604883}">
      <dgm:prSet/>
      <dgm:spPr/>
      <dgm:t>
        <a:bodyPr/>
        <a:lstStyle/>
        <a:p>
          <a:endParaRPr lang="en-US"/>
        </a:p>
      </dgm:t>
    </dgm:pt>
    <dgm:pt modelId="{41C570EB-E684-4E2F-8926-21326C8F3F75}">
      <dgm:prSet phldrT="[Text]"/>
      <dgm:spPr/>
      <dgm:t>
        <a:bodyPr/>
        <a:lstStyle/>
        <a:p>
          <a:r>
            <a:rPr lang="en-US" dirty="0" smtClean="0"/>
            <a:t>Product Catalog</a:t>
          </a:r>
          <a:endParaRPr lang="en-US" dirty="0"/>
        </a:p>
      </dgm:t>
    </dgm:pt>
    <dgm:pt modelId="{CDFB5682-F40B-4247-8134-8BB0C3E32D9E}" type="parTrans" cxnId="{53ED13BB-9203-49DC-BF9E-AAB14A14C66C}">
      <dgm:prSet/>
      <dgm:spPr/>
      <dgm:t>
        <a:bodyPr/>
        <a:lstStyle/>
        <a:p>
          <a:endParaRPr lang="en-US"/>
        </a:p>
      </dgm:t>
    </dgm:pt>
    <dgm:pt modelId="{8882B79A-C18F-408E-83CE-144B48639A8E}" type="sibTrans" cxnId="{53ED13BB-9203-49DC-BF9E-AAB14A14C66C}">
      <dgm:prSet/>
      <dgm:spPr/>
      <dgm:t>
        <a:bodyPr/>
        <a:lstStyle/>
        <a:p>
          <a:endParaRPr lang="en-US"/>
        </a:p>
      </dgm:t>
    </dgm:pt>
    <dgm:pt modelId="{4D6E435E-2B6A-4BC8-93E5-07DC17C29261}">
      <dgm:prSet phldrT="[Text]"/>
      <dgm:spPr/>
      <dgm:t>
        <a:bodyPr/>
        <a:lstStyle/>
        <a:p>
          <a:r>
            <a:rPr lang="en-US" dirty="0" smtClean="0"/>
            <a:t>Order Management</a:t>
          </a:r>
          <a:endParaRPr lang="en-US" dirty="0"/>
        </a:p>
      </dgm:t>
    </dgm:pt>
    <dgm:pt modelId="{270C89BA-B7A0-4001-85A9-C5C271D5C282}" type="parTrans" cxnId="{77AA0759-9DC7-4700-9173-90EC74FEC141}">
      <dgm:prSet/>
      <dgm:spPr/>
      <dgm:t>
        <a:bodyPr/>
        <a:lstStyle/>
        <a:p>
          <a:endParaRPr lang="en-US"/>
        </a:p>
      </dgm:t>
    </dgm:pt>
    <dgm:pt modelId="{81F24C13-A3EA-4007-AC57-17688A3CB303}" type="sibTrans" cxnId="{77AA0759-9DC7-4700-9173-90EC74FEC141}">
      <dgm:prSet/>
      <dgm:spPr/>
      <dgm:t>
        <a:bodyPr/>
        <a:lstStyle/>
        <a:p>
          <a:endParaRPr lang="en-US"/>
        </a:p>
      </dgm:t>
    </dgm:pt>
    <dgm:pt modelId="{1B46D969-BBEF-4E4A-AD0D-4656E42947EA}">
      <dgm:prSet phldrT="[Text]"/>
      <dgm:spPr/>
      <dgm:t>
        <a:bodyPr/>
        <a:lstStyle/>
        <a:p>
          <a:r>
            <a:rPr lang="en-US" dirty="0" smtClean="0"/>
            <a:t>Multi-Dimensional Rating</a:t>
          </a:r>
          <a:endParaRPr lang="en-US" dirty="0"/>
        </a:p>
      </dgm:t>
    </dgm:pt>
    <dgm:pt modelId="{5762D63C-CF5F-4A8C-9B6B-FBCA031A111B}" type="parTrans" cxnId="{12D3058D-9C57-42F5-8BC4-CEAEC05A4AFC}">
      <dgm:prSet/>
      <dgm:spPr/>
      <dgm:t>
        <a:bodyPr/>
        <a:lstStyle/>
        <a:p>
          <a:endParaRPr lang="en-US"/>
        </a:p>
      </dgm:t>
    </dgm:pt>
    <dgm:pt modelId="{AB88BF7F-B6FC-4629-8A2F-24EB3D4B815C}" type="sibTrans" cxnId="{12D3058D-9C57-42F5-8BC4-CEAEC05A4AFC}">
      <dgm:prSet/>
      <dgm:spPr/>
      <dgm:t>
        <a:bodyPr/>
        <a:lstStyle/>
        <a:p>
          <a:endParaRPr lang="en-US"/>
        </a:p>
      </dgm:t>
    </dgm:pt>
    <dgm:pt modelId="{8AB8E8B0-1777-4731-8C47-049AD85A45B5}">
      <dgm:prSet phldrT="[Text]"/>
      <dgm:spPr/>
      <dgm:t>
        <a:bodyPr/>
        <a:lstStyle/>
        <a:p>
          <a:r>
            <a:rPr lang="en-US" dirty="0" smtClean="0"/>
            <a:t>Convergent Accounts</a:t>
          </a:r>
          <a:endParaRPr lang="en-US" dirty="0"/>
        </a:p>
      </dgm:t>
    </dgm:pt>
    <dgm:pt modelId="{04530B8F-5AE5-4F37-BB0B-D12D0587576D}" type="parTrans" cxnId="{4AD8C344-BBB7-444B-B694-902E4B9D2032}">
      <dgm:prSet/>
      <dgm:spPr/>
      <dgm:t>
        <a:bodyPr/>
        <a:lstStyle/>
        <a:p>
          <a:endParaRPr lang="en-US"/>
        </a:p>
      </dgm:t>
    </dgm:pt>
    <dgm:pt modelId="{B041C225-446E-4B98-9EDC-6D4D57074501}" type="sibTrans" cxnId="{4AD8C344-BBB7-444B-B694-902E4B9D2032}">
      <dgm:prSet/>
      <dgm:spPr/>
      <dgm:t>
        <a:bodyPr/>
        <a:lstStyle/>
        <a:p>
          <a:endParaRPr lang="en-US"/>
        </a:p>
      </dgm:t>
    </dgm:pt>
    <dgm:pt modelId="{500B3172-46C9-4E1A-9B5D-1361B8135810}">
      <dgm:prSet phldrT="[Text]"/>
      <dgm:spPr/>
      <dgm:t>
        <a:bodyPr/>
        <a:lstStyle/>
        <a:p>
          <a:r>
            <a:rPr lang="en-US" dirty="0" smtClean="0"/>
            <a:t>Accounts Receivable &amp; Payable</a:t>
          </a:r>
          <a:endParaRPr lang="en-US" dirty="0"/>
        </a:p>
      </dgm:t>
    </dgm:pt>
    <dgm:pt modelId="{3C03AB69-206A-46FC-B07E-576C01621BE9}" type="parTrans" cxnId="{C45DF6EF-9396-4F51-BE90-A92602BA458C}">
      <dgm:prSet/>
      <dgm:spPr/>
      <dgm:t>
        <a:bodyPr/>
        <a:lstStyle/>
        <a:p>
          <a:endParaRPr lang="en-US"/>
        </a:p>
      </dgm:t>
    </dgm:pt>
    <dgm:pt modelId="{123B4741-6876-448F-B29F-A1FDBDCC43ED}" type="sibTrans" cxnId="{C45DF6EF-9396-4F51-BE90-A92602BA458C}">
      <dgm:prSet/>
      <dgm:spPr/>
      <dgm:t>
        <a:bodyPr/>
        <a:lstStyle/>
        <a:p>
          <a:endParaRPr lang="en-US"/>
        </a:p>
      </dgm:t>
    </dgm:pt>
    <dgm:pt modelId="{99566CCA-B66E-420F-9FD5-2DF1BDBD0AC4}">
      <dgm:prSet phldrT="[Text]"/>
      <dgm:spPr/>
      <dgm:t>
        <a:bodyPr/>
        <a:lstStyle/>
        <a:p>
          <a:r>
            <a:rPr lang="en-US" dirty="0" smtClean="0"/>
            <a:t>Customer Equipment Management</a:t>
          </a:r>
          <a:endParaRPr lang="en-US" dirty="0"/>
        </a:p>
      </dgm:t>
    </dgm:pt>
    <dgm:pt modelId="{93F65573-1C59-4172-BAA9-80DC6AA1F787}" type="parTrans" cxnId="{B7AEC544-483C-4295-8506-95DF7EC80913}">
      <dgm:prSet/>
      <dgm:spPr/>
      <dgm:t>
        <a:bodyPr/>
        <a:lstStyle/>
        <a:p>
          <a:endParaRPr lang="en-US"/>
        </a:p>
      </dgm:t>
    </dgm:pt>
    <dgm:pt modelId="{ACFCC48F-9DA8-45A5-8757-B70C90877B12}" type="sibTrans" cxnId="{B7AEC544-483C-4295-8506-95DF7EC80913}">
      <dgm:prSet/>
      <dgm:spPr/>
      <dgm:t>
        <a:bodyPr/>
        <a:lstStyle/>
        <a:p>
          <a:endParaRPr lang="en-US"/>
        </a:p>
      </dgm:t>
    </dgm:pt>
    <dgm:pt modelId="{34F3701B-BA39-4741-854A-71DC6B0342DE}">
      <dgm:prSet phldrT="[Text]"/>
      <dgm:spPr/>
      <dgm:t>
        <a:bodyPr/>
        <a:lstStyle/>
        <a:p>
          <a:r>
            <a:rPr lang="en-US" dirty="0" smtClean="0"/>
            <a:t>Financials</a:t>
          </a:r>
          <a:endParaRPr lang="en-US" dirty="0"/>
        </a:p>
      </dgm:t>
    </dgm:pt>
    <dgm:pt modelId="{55CFCCF4-4E59-40B8-A715-6C12FB81A78F}" type="parTrans" cxnId="{80B86BCB-02E7-4EE4-946F-7349B72BD872}">
      <dgm:prSet/>
      <dgm:spPr/>
      <dgm:t>
        <a:bodyPr/>
        <a:lstStyle/>
        <a:p>
          <a:endParaRPr lang="en-US"/>
        </a:p>
      </dgm:t>
    </dgm:pt>
    <dgm:pt modelId="{C6EE4934-B10C-4398-847E-3BD702452B51}" type="sibTrans" cxnId="{80B86BCB-02E7-4EE4-946F-7349B72BD872}">
      <dgm:prSet/>
      <dgm:spPr/>
      <dgm:t>
        <a:bodyPr/>
        <a:lstStyle/>
        <a:p>
          <a:endParaRPr lang="en-US"/>
        </a:p>
      </dgm:t>
    </dgm:pt>
    <dgm:pt modelId="{1A29BB2C-AD7E-45BD-BB53-CC0B8C1CB0C3}">
      <dgm:prSet phldrT="[Text]"/>
      <dgm:spPr/>
      <dgm:t>
        <a:bodyPr/>
        <a:lstStyle/>
        <a:p>
          <a:r>
            <a:rPr lang="en-US" dirty="0" smtClean="0"/>
            <a:t>Flexibility &amp; Customization</a:t>
          </a:r>
          <a:endParaRPr lang="en-US" dirty="0"/>
        </a:p>
      </dgm:t>
    </dgm:pt>
    <dgm:pt modelId="{1255878B-A905-45AE-A28F-3D3001F198AF}" type="parTrans" cxnId="{CEC0F61C-097C-4A21-BE50-CF40E1BCCFEE}">
      <dgm:prSet/>
      <dgm:spPr/>
      <dgm:t>
        <a:bodyPr/>
        <a:lstStyle/>
        <a:p>
          <a:endParaRPr lang="en-US"/>
        </a:p>
      </dgm:t>
    </dgm:pt>
    <dgm:pt modelId="{44BC48ED-46C5-42CC-A62A-D71C82EC9B2C}" type="sibTrans" cxnId="{CEC0F61C-097C-4A21-BE50-CF40E1BCCFEE}">
      <dgm:prSet/>
      <dgm:spPr/>
      <dgm:t>
        <a:bodyPr/>
        <a:lstStyle/>
        <a:p>
          <a:endParaRPr lang="en-US"/>
        </a:p>
      </dgm:t>
    </dgm:pt>
    <dgm:pt modelId="{A30AB2F0-3818-41DF-A8F8-39E75037A983}">
      <dgm:prSet phldrT="[Text]"/>
      <dgm:spPr/>
      <dgm:t>
        <a:bodyPr/>
        <a:lstStyle/>
        <a:p>
          <a:r>
            <a:rPr lang="en-US" dirty="0" smtClean="0"/>
            <a:t>General Ledger</a:t>
          </a:r>
          <a:endParaRPr lang="en-US" dirty="0"/>
        </a:p>
      </dgm:t>
    </dgm:pt>
    <dgm:pt modelId="{9592659D-7317-4FCF-B412-83E41D563E81}" type="parTrans" cxnId="{B5C611C7-2931-4C31-AF52-EFD548C213C3}">
      <dgm:prSet/>
      <dgm:spPr/>
      <dgm:t>
        <a:bodyPr/>
        <a:lstStyle/>
        <a:p>
          <a:endParaRPr lang="en-US"/>
        </a:p>
      </dgm:t>
    </dgm:pt>
    <dgm:pt modelId="{27D66456-42C5-4D63-8989-1BD3C018D43F}" type="sibTrans" cxnId="{B5C611C7-2931-4C31-AF52-EFD548C213C3}">
      <dgm:prSet/>
      <dgm:spPr/>
      <dgm:t>
        <a:bodyPr/>
        <a:lstStyle/>
        <a:p>
          <a:endParaRPr lang="en-US"/>
        </a:p>
      </dgm:t>
    </dgm:pt>
    <dgm:pt modelId="{EA5398E1-3267-4B8A-9306-37FD489FB406}">
      <dgm:prSet phldrT="[Text]"/>
      <dgm:spPr/>
      <dgm:t>
        <a:bodyPr/>
        <a:lstStyle/>
        <a:p>
          <a:r>
            <a:rPr lang="en-US" dirty="0" smtClean="0"/>
            <a:t>Timesheet</a:t>
          </a:r>
          <a:endParaRPr lang="en-US" dirty="0"/>
        </a:p>
      </dgm:t>
    </dgm:pt>
    <dgm:pt modelId="{E0F9BEC1-56A0-41D4-9E18-3AD75BEFEF3D}" type="parTrans" cxnId="{90671812-729A-4EB7-901D-6F0758CF8677}">
      <dgm:prSet/>
      <dgm:spPr/>
      <dgm:t>
        <a:bodyPr/>
        <a:lstStyle/>
        <a:p>
          <a:endParaRPr lang="en-US"/>
        </a:p>
      </dgm:t>
    </dgm:pt>
    <dgm:pt modelId="{6B50A20D-70B5-4D63-BF52-D96BDE63995F}" type="sibTrans" cxnId="{90671812-729A-4EB7-901D-6F0758CF8677}">
      <dgm:prSet/>
      <dgm:spPr/>
      <dgm:t>
        <a:bodyPr/>
        <a:lstStyle/>
        <a:p>
          <a:endParaRPr lang="en-US"/>
        </a:p>
      </dgm:t>
    </dgm:pt>
    <dgm:pt modelId="{1BA06BD4-D4AE-4E86-B59F-E74403F1BA1E}">
      <dgm:prSet phldrT="[Text]"/>
      <dgm:spPr/>
      <dgm:t>
        <a:bodyPr/>
        <a:lstStyle/>
        <a:p>
          <a:r>
            <a:rPr lang="en-US" dirty="0" smtClean="0"/>
            <a:t>Multi-Company</a:t>
          </a:r>
          <a:endParaRPr lang="en-US" dirty="0"/>
        </a:p>
      </dgm:t>
    </dgm:pt>
    <dgm:pt modelId="{0607649C-2212-42F3-9D47-30D2E1CAAF28}" type="parTrans" cxnId="{B1CF8730-4839-4200-BAE3-FECB8CF3BEAE}">
      <dgm:prSet/>
      <dgm:spPr/>
      <dgm:t>
        <a:bodyPr/>
        <a:lstStyle/>
        <a:p>
          <a:endParaRPr lang="en-US"/>
        </a:p>
      </dgm:t>
    </dgm:pt>
    <dgm:pt modelId="{4E238AD7-9C46-47D0-BFDB-7E30BA451C8C}" type="sibTrans" cxnId="{B1CF8730-4839-4200-BAE3-FECB8CF3BEAE}">
      <dgm:prSet/>
      <dgm:spPr/>
      <dgm:t>
        <a:bodyPr/>
        <a:lstStyle/>
        <a:p>
          <a:endParaRPr lang="en-US"/>
        </a:p>
      </dgm:t>
    </dgm:pt>
    <dgm:pt modelId="{4C15DAF8-384E-48A6-9611-BC0878C6691F}">
      <dgm:prSet phldrT="[Text]"/>
      <dgm:spPr/>
      <dgm:t>
        <a:bodyPr/>
        <a:lstStyle/>
        <a:p>
          <a:r>
            <a:rPr lang="en-US" dirty="0" smtClean="0"/>
            <a:t>Purchasing</a:t>
          </a:r>
          <a:endParaRPr lang="en-US" dirty="0"/>
        </a:p>
      </dgm:t>
    </dgm:pt>
    <dgm:pt modelId="{98D3E02F-855D-44D8-A082-773E8ADB0F39}" type="parTrans" cxnId="{67374188-7E9C-4AD5-B235-1048A35A3639}">
      <dgm:prSet/>
      <dgm:spPr/>
      <dgm:t>
        <a:bodyPr/>
        <a:lstStyle/>
        <a:p>
          <a:endParaRPr lang="en-US"/>
        </a:p>
      </dgm:t>
    </dgm:pt>
    <dgm:pt modelId="{6521A172-99E4-4D15-8BCB-235C0A1F7FC1}" type="sibTrans" cxnId="{67374188-7E9C-4AD5-B235-1048A35A3639}">
      <dgm:prSet/>
      <dgm:spPr/>
      <dgm:t>
        <a:bodyPr/>
        <a:lstStyle/>
        <a:p>
          <a:endParaRPr lang="en-US"/>
        </a:p>
      </dgm:t>
    </dgm:pt>
    <dgm:pt modelId="{D769B567-8E12-4B74-926B-2F526D85C6EC}">
      <dgm:prSet phldrT="[Text]"/>
      <dgm:spPr/>
      <dgm:t>
        <a:bodyPr/>
        <a:lstStyle/>
        <a:p>
          <a:r>
            <a:rPr lang="en-US" dirty="0" smtClean="0"/>
            <a:t>Payroll</a:t>
          </a:r>
          <a:endParaRPr lang="en-US" dirty="0"/>
        </a:p>
      </dgm:t>
    </dgm:pt>
    <dgm:pt modelId="{BA99FD0E-32FB-4D88-B59F-F2086178A325}" type="parTrans" cxnId="{3EB3BBFD-5AD7-44EF-8C01-F304A3122430}">
      <dgm:prSet/>
      <dgm:spPr/>
      <dgm:t>
        <a:bodyPr/>
        <a:lstStyle/>
        <a:p>
          <a:endParaRPr lang="en-US"/>
        </a:p>
      </dgm:t>
    </dgm:pt>
    <dgm:pt modelId="{1FCE764F-7298-440E-938C-522819CA5C93}" type="sibTrans" cxnId="{3EB3BBFD-5AD7-44EF-8C01-F304A3122430}">
      <dgm:prSet/>
      <dgm:spPr/>
      <dgm:t>
        <a:bodyPr/>
        <a:lstStyle/>
        <a:p>
          <a:endParaRPr lang="en-US"/>
        </a:p>
      </dgm:t>
    </dgm:pt>
    <dgm:pt modelId="{E4A1A259-E19F-4A4E-9F87-2350D3648F8C}">
      <dgm:prSet phldrT="[Text]"/>
      <dgm:spPr/>
      <dgm:t>
        <a:bodyPr/>
        <a:lstStyle/>
        <a:p>
          <a:r>
            <a:rPr lang="en-US" dirty="0" smtClean="0"/>
            <a:t>Automated Provisioning &amp; Activation</a:t>
          </a:r>
          <a:endParaRPr lang="en-US" dirty="0"/>
        </a:p>
      </dgm:t>
    </dgm:pt>
    <dgm:pt modelId="{758ED215-E1DB-4AC7-A4D0-39B8EA93CCFF}" type="parTrans" cxnId="{5D33D8C4-313E-4DD8-9D32-8FA828C52F93}">
      <dgm:prSet/>
      <dgm:spPr/>
      <dgm:t>
        <a:bodyPr/>
        <a:lstStyle/>
        <a:p>
          <a:endParaRPr lang="en-US"/>
        </a:p>
      </dgm:t>
    </dgm:pt>
    <dgm:pt modelId="{3DA50E29-788C-4F19-B319-A327AC30F0B0}" type="sibTrans" cxnId="{5D33D8C4-313E-4DD8-9D32-8FA828C52F93}">
      <dgm:prSet/>
      <dgm:spPr/>
      <dgm:t>
        <a:bodyPr/>
        <a:lstStyle/>
        <a:p>
          <a:endParaRPr lang="en-US"/>
        </a:p>
      </dgm:t>
    </dgm:pt>
    <dgm:pt modelId="{EB079F27-4E5E-4A43-920B-398532E741DD}">
      <dgm:prSet phldrT="[Text]"/>
      <dgm:spPr/>
      <dgm:t>
        <a:bodyPr/>
        <a:lstStyle/>
        <a:p>
          <a:r>
            <a:rPr lang="en-US" dirty="0" smtClean="0"/>
            <a:t>Engineering</a:t>
          </a:r>
          <a:endParaRPr lang="en-US" dirty="0"/>
        </a:p>
      </dgm:t>
    </dgm:pt>
    <dgm:pt modelId="{38DEF16F-9F2E-48FF-9194-14DD777A2293}" type="parTrans" cxnId="{DCEF2778-475D-4EF0-A82A-09D7E0EC357D}">
      <dgm:prSet/>
      <dgm:spPr/>
      <dgm:t>
        <a:bodyPr/>
        <a:lstStyle/>
        <a:p>
          <a:endParaRPr lang="en-US"/>
        </a:p>
      </dgm:t>
    </dgm:pt>
    <dgm:pt modelId="{D9529B2B-8564-428E-BE05-F49C3F480D34}" type="sibTrans" cxnId="{DCEF2778-475D-4EF0-A82A-09D7E0EC357D}">
      <dgm:prSet/>
      <dgm:spPr/>
      <dgm:t>
        <a:bodyPr/>
        <a:lstStyle/>
        <a:p>
          <a:endParaRPr lang="en-US"/>
        </a:p>
      </dgm:t>
    </dgm:pt>
    <dgm:pt modelId="{8A72DADC-26D0-44EC-B665-1ABB89E5AACF}">
      <dgm:prSet phldrT="[Text]"/>
      <dgm:spPr/>
      <dgm:t>
        <a:bodyPr/>
        <a:lstStyle/>
        <a:p>
          <a:r>
            <a:rPr lang="en-US" dirty="0" smtClean="0"/>
            <a:t>Customer Self Care</a:t>
          </a:r>
          <a:endParaRPr lang="en-US" dirty="0"/>
        </a:p>
      </dgm:t>
    </dgm:pt>
    <dgm:pt modelId="{5151F450-FAAD-4030-AA12-D4F0F86D14C8}" type="parTrans" cxnId="{4A468EFF-85F3-494C-AAE3-20B78F92441E}">
      <dgm:prSet/>
      <dgm:spPr/>
      <dgm:t>
        <a:bodyPr/>
        <a:lstStyle/>
        <a:p>
          <a:endParaRPr lang="en-US"/>
        </a:p>
      </dgm:t>
    </dgm:pt>
    <dgm:pt modelId="{2764A2ED-AB04-47DF-A74E-9A9841AF9A66}" type="sibTrans" cxnId="{4A468EFF-85F3-494C-AAE3-20B78F92441E}">
      <dgm:prSet/>
      <dgm:spPr/>
      <dgm:t>
        <a:bodyPr/>
        <a:lstStyle/>
        <a:p>
          <a:endParaRPr lang="en-US"/>
        </a:p>
      </dgm:t>
    </dgm:pt>
    <dgm:pt modelId="{532EF63C-C34C-4C22-9301-A2553CD16BA5}">
      <dgm:prSet phldrT="[Text]"/>
      <dgm:spPr/>
      <dgm:t>
        <a:bodyPr/>
        <a:lstStyle/>
        <a:p>
          <a:r>
            <a:rPr lang="en-US" dirty="0" smtClean="0"/>
            <a:t>Cash Management</a:t>
          </a:r>
          <a:endParaRPr lang="en-US" dirty="0"/>
        </a:p>
      </dgm:t>
    </dgm:pt>
    <dgm:pt modelId="{04382732-B9A5-452A-BC12-1B1FB7D5F05F}" type="parTrans" cxnId="{F17D0FEE-8EA7-475D-9292-AECE1CF0FEE6}">
      <dgm:prSet/>
      <dgm:spPr/>
      <dgm:t>
        <a:bodyPr/>
        <a:lstStyle/>
        <a:p>
          <a:endParaRPr lang="en-US"/>
        </a:p>
      </dgm:t>
    </dgm:pt>
    <dgm:pt modelId="{AF9EA1B8-3877-4336-BD5E-8730972C5776}" type="sibTrans" cxnId="{F17D0FEE-8EA7-475D-9292-AECE1CF0FEE6}">
      <dgm:prSet/>
      <dgm:spPr/>
      <dgm:t>
        <a:bodyPr/>
        <a:lstStyle/>
        <a:p>
          <a:endParaRPr lang="en-US"/>
        </a:p>
      </dgm:t>
    </dgm:pt>
    <dgm:pt modelId="{97422FD2-45FB-4716-8B3C-E2C54F6D11FB}">
      <dgm:prSet phldrT="[Text]"/>
      <dgm:spPr/>
      <dgm:t>
        <a:bodyPr/>
        <a:lstStyle/>
        <a:p>
          <a:r>
            <a:rPr lang="en-US" dirty="0" smtClean="0"/>
            <a:t>Virtual Network Management</a:t>
          </a:r>
          <a:endParaRPr lang="en-US" dirty="0"/>
        </a:p>
      </dgm:t>
    </dgm:pt>
    <dgm:pt modelId="{A8E7A3C7-1C2D-446D-A1A8-0FCCAE922DA8}" type="parTrans" cxnId="{359D76FF-A656-4205-9C53-47B223F02FD3}">
      <dgm:prSet/>
      <dgm:spPr/>
      <dgm:t>
        <a:bodyPr/>
        <a:lstStyle/>
        <a:p>
          <a:endParaRPr lang="en-US"/>
        </a:p>
      </dgm:t>
    </dgm:pt>
    <dgm:pt modelId="{4CEBDB61-9633-4F1A-B076-52C9636357BA}" type="sibTrans" cxnId="{359D76FF-A656-4205-9C53-47B223F02FD3}">
      <dgm:prSet/>
      <dgm:spPr/>
      <dgm:t>
        <a:bodyPr/>
        <a:lstStyle/>
        <a:p>
          <a:endParaRPr lang="en-US"/>
        </a:p>
      </dgm:t>
    </dgm:pt>
    <dgm:pt modelId="{A9B2CCAD-84A7-4CDB-9850-21A6D189EE9B}">
      <dgm:prSet phldrT="[Text]"/>
      <dgm:spPr/>
      <dgm:t>
        <a:bodyPr/>
        <a:lstStyle/>
        <a:p>
          <a:r>
            <a:rPr lang="en-US" smtClean="0"/>
            <a:t>Dunning </a:t>
          </a:r>
          <a:r>
            <a:rPr lang="en-US" dirty="0" smtClean="0"/>
            <a:t>Processes</a:t>
          </a:r>
          <a:endParaRPr lang="en-US" dirty="0"/>
        </a:p>
      </dgm:t>
    </dgm:pt>
    <dgm:pt modelId="{A9EB1119-6FC8-43DD-B7B6-33C9C1248116}" type="parTrans" cxnId="{E156820C-439B-4E60-8C73-CB478D5CEA6C}">
      <dgm:prSet/>
      <dgm:spPr/>
      <dgm:t>
        <a:bodyPr/>
        <a:lstStyle/>
        <a:p>
          <a:endParaRPr lang="en-US"/>
        </a:p>
      </dgm:t>
    </dgm:pt>
    <dgm:pt modelId="{BE23C1A6-8306-4081-8289-7C41C5E44099}" type="sibTrans" cxnId="{E156820C-439B-4E60-8C73-CB478D5CEA6C}">
      <dgm:prSet/>
      <dgm:spPr/>
      <dgm:t>
        <a:bodyPr/>
        <a:lstStyle/>
        <a:p>
          <a:endParaRPr lang="en-US"/>
        </a:p>
      </dgm:t>
    </dgm:pt>
    <dgm:pt modelId="{F9B3A0B2-97F4-4CEA-A757-F09FD82F2912}" type="pres">
      <dgm:prSet presAssocID="{1B463BA1-186B-4FCD-ACA0-CCF2FFFF073F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4DCEFEE-550F-46C4-B6DD-4ECFEDBE0531}" type="pres">
      <dgm:prSet presAssocID="{9F7113D3-BC61-4004-B26B-4FFE2E155B98}" presName="compNode" presStyleCnt="0"/>
      <dgm:spPr/>
    </dgm:pt>
    <dgm:pt modelId="{7480B464-861D-4B31-8CD3-6CE53A5C90B7}" type="pres">
      <dgm:prSet presAssocID="{9F7113D3-BC61-4004-B26B-4FFE2E155B98}" presName="aNode" presStyleLbl="bgShp" presStyleIdx="0" presStyleCnt="4"/>
      <dgm:spPr/>
      <dgm:t>
        <a:bodyPr/>
        <a:lstStyle/>
        <a:p>
          <a:endParaRPr lang="en-US"/>
        </a:p>
      </dgm:t>
    </dgm:pt>
    <dgm:pt modelId="{DEE5562B-DD6A-4E4E-81E7-21426EC27CC0}" type="pres">
      <dgm:prSet presAssocID="{9F7113D3-BC61-4004-B26B-4FFE2E155B98}" presName="textNode" presStyleLbl="bgShp" presStyleIdx="0" presStyleCnt="4"/>
      <dgm:spPr/>
      <dgm:t>
        <a:bodyPr/>
        <a:lstStyle/>
        <a:p>
          <a:endParaRPr lang="en-US"/>
        </a:p>
      </dgm:t>
    </dgm:pt>
    <dgm:pt modelId="{6D3940AD-5A54-4490-A369-071CE1763C2D}" type="pres">
      <dgm:prSet presAssocID="{9F7113D3-BC61-4004-B26B-4FFE2E155B98}" presName="compChildNode" presStyleCnt="0"/>
      <dgm:spPr/>
    </dgm:pt>
    <dgm:pt modelId="{FF62ECAC-DFF1-4F10-A8D2-A3702B29B45F}" type="pres">
      <dgm:prSet presAssocID="{9F7113D3-BC61-4004-B26B-4FFE2E155B98}" presName="theInnerList" presStyleCnt="0"/>
      <dgm:spPr/>
    </dgm:pt>
    <dgm:pt modelId="{92FE7EFE-57B0-4231-8145-994B738DD967}" type="pres">
      <dgm:prSet presAssocID="{D0D4325C-3ED2-4C19-80A1-9B2B85C67621}" presName="childNode" presStyleLbl="node1" presStyleIdx="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8B0B5-C4E3-454F-9948-53053AB14657}" type="pres">
      <dgm:prSet presAssocID="{D0D4325C-3ED2-4C19-80A1-9B2B85C67621}" presName="aSpace2" presStyleCnt="0"/>
      <dgm:spPr/>
    </dgm:pt>
    <dgm:pt modelId="{76799B2A-446C-47CE-8A42-B1B3D9572732}" type="pres">
      <dgm:prSet presAssocID="{B5D15457-953B-46C4-84C0-3FCB03AAACCF}" presName="childNode" presStyleLbl="node1" presStyleIdx="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7E9D27-09C5-4B27-97E5-3A17CD06907A}" type="pres">
      <dgm:prSet presAssocID="{B5D15457-953B-46C4-84C0-3FCB03AAACCF}" presName="aSpace2" presStyleCnt="0"/>
      <dgm:spPr/>
    </dgm:pt>
    <dgm:pt modelId="{8D492C1A-C653-494C-AB59-AD1915185C81}" type="pres">
      <dgm:prSet presAssocID="{F352D128-3648-40EC-95F2-EBBE0B0A2DE5}" presName="childNode" presStyleLbl="node1" presStyleIdx="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872892-3FD8-474A-87BA-D10EE490DD0A}" type="pres">
      <dgm:prSet presAssocID="{F352D128-3648-40EC-95F2-EBBE0B0A2DE5}" presName="aSpace2" presStyleCnt="0"/>
      <dgm:spPr/>
    </dgm:pt>
    <dgm:pt modelId="{9CA4E0A5-451E-4DFD-BA2D-B988C993E67A}" type="pres">
      <dgm:prSet presAssocID="{41C570EB-E684-4E2F-8926-21326C8F3F75}" presName="childNode" presStyleLbl="node1" presStyleIdx="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107BBF-F60F-4E74-87CA-35155E5ECBAB}" type="pres">
      <dgm:prSet presAssocID="{41C570EB-E684-4E2F-8926-21326C8F3F75}" presName="aSpace2" presStyleCnt="0"/>
      <dgm:spPr/>
    </dgm:pt>
    <dgm:pt modelId="{61F10C2E-3CEF-4E33-A5D8-8D537C96F421}" type="pres">
      <dgm:prSet presAssocID="{4D6E435E-2B6A-4BC8-93E5-07DC17C29261}" presName="childNode" presStyleLbl="node1" presStyleIdx="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95DD47-21F4-4999-9E5C-92134475E474}" type="pres">
      <dgm:prSet presAssocID="{4D6E435E-2B6A-4BC8-93E5-07DC17C29261}" presName="aSpace2" presStyleCnt="0"/>
      <dgm:spPr/>
    </dgm:pt>
    <dgm:pt modelId="{EE10489C-20DB-4848-BC1F-18012B7595F4}" type="pres">
      <dgm:prSet presAssocID="{8A72DADC-26D0-44EC-B665-1ABB89E5AACF}" presName="childNode" presStyleLbl="node1" presStyleIdx="5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7AD23F-7721-4F6C-AC19-A086A6BB7BA9}" type="pres">
      <dgm:prSet presAssocID="{9F7113D3-BC61-4004-B26B-4FFE2E155B98}" presName="aSpace" presStyleCnt="0"/>
      <dgm:spPr/>
    </dgm:pt>
    <dgm:pt modelId="{A174753B-3613-4224-8242-3A228B3666A9}" type="pres">
      <dgm:prSet presAssocID="{4A88D6CA-E949-45D2-A714-213C0F3DA24C}" presName="compNode" presStyleCnt="0"/>
      <dgm:spPr/>
    </dgm:pt>
    <dgm:pt modelId="{6CCD93AA-6D2D-4E08-A89D-6150AFDA08AC}" type="pres">
      <dgm:prSet presAssocID="{4A88D6CA-E949-45D2-A714-213C0F3DA24C}" presName="aNode" presStyleLbl="bgShp" presStyleIdx="1" presStyleCnt="4"/>
      <dgm:spPr/>
      <dgm:t>
        <a:bodyPr/>
        <a:lstStyle/>
        <a:p>
          <a:endParaRPr lang="en-US"/>
        </a:p>
      </dgm:t>
    </dgm:pt>
    <dgm:pt modelId="{4C788004-5C79-4837-AD44-84497C5BBEC4}" type="pres">
      <dgm:prSet presAssocID="{4A88D6CA-E949-45D2-A714-213C0F3DA24C}" presName="textNode" presStyleLbl="bgShp" presStyleIdx="1" presStyleCnt="4"/>
      <dgm:spPr/>
      <dgm:t>
        <a:bodyPr/>
        <a:lstStyle/>
        <a:p>
          <a:endParaRPr lang="en-US"/>
        </a:p>
      </dgm:t>
    </dgm:pt>
    <dgm:pt modelId="{F024B3F2-2475-485A-8145-0C8C1ECCAD6F}" type="pres">
      <dgm:prSet presAssocID="{4A88D6CA-E949-45D2-A714-213C0F3DA24C}" presName="compChildNode" presStyleCnt="0"/>
      <dgm:spPr/>
    </dgm:pt>
    <dgm:pt modelId="{7D8B5AA8-0429-4DFB-BA5F-4CDB67F6F16F}" type="pres">
      <dgm:prSet presAssocID="{4A88D6CA-E949-45D2-A714-213C0F3DA24C}" presName="theInnerList" presStyleCnt="0"/>
      <dgm:spPr/>
    </dgm:pt>
    <dgm:pt modelId="{3F9651FF-1B1F-45AB-85DD-29CD9F5960CD}" type="pres">
      <dgm:prSet presAssocID="{5BCCDCB6-A2B8-42DD-BEE6-FAE2F6D1DD96}" presName="childNode" presStyleLbl="node1" presStyleIdx="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7850CB-9538-48F3-844A-78C1E0260942}" type="pres">
      <dgm:prSet presAssocID="{5BCCDCB6-A2B8-42DD-BEE6-FAE2F6D1DD96}" presName="aSpace2" presStyleCnt="0"/>
      <dgm:spPr/>
    </dgm:pt>
    <dgm:pt modelId="{8AFE6342-0BCE-4270-8A84-6F9FE4F6ED70}" type="pres">
      <dgm:prSet presAssocID="{A0B6F04A-5576-4CA6-BCEA-B66A2E7DF942}" presName="childNode" presStyleLbl="node1" presStyleIdx="7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7BE08D-1BBB-41AF-9483-519C22583BE3}" type="pres">
      <dgm:prSet presAssocID="{A0B6F04A-5576-4CA6-BCEA-B66A2E7DF942}" presName="aSpace2" presStyleCnt="0"/>
      <dgm:spPr/>
    </dgm:pt>
    <dgm:pt modelId="{84A69A6E-888E-400A-B589-C46BA222912E}" type="pres">
      <dgm:prSet presAssocID="{1B46D969-BBEF-4E4A-AD0D-4656E42947EA}" presName="childNode" presStyleLbl="node1" presStyleIdx="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B7C54-A8C6-4109-A8BC-1F8288EEBA32}" type="pres">
      <dgm:prSet presAssocID="{1B46D969-BBEF-4E4A-AD0D-4656E42947EA}" presName="aSpace2" presStyleCnt="0"/>
      <dgm:spPr/>
    </dgm:pt>
    <dgm:pt modelId="{7339547B-AA7B-4F41-B4DD-E99EB744966C}" type="pres">
      <dgm:prSet presAssocID="{8AB8E8B0-1777-4731-8C47-049AD85A45B5}" presName="childNode" presStyleLbl="node1" presStyleIdx="9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C31237F-9900-40AD-B9DE-FBBFC409AF97}" type="pres">
      <dgm:prSet presAssocID="{8AB8E8B0-1777-4731-8C47-049AD85A45B5}" presName="aSpace2" presStyleCnt="0"/>
      <dgm:spPr/>
    </dgm:pt>
    <dgm:pt modelId="{7AF8BD0F-360D-4057-9A05-BDFF94A5EF34}" type="pres">
      <dgm:prSet presAssocID="{A9B2CCAD-84A7-4CDB-9850-21A6D189EE9B}" presName="childNode" presStyleLbl="node1" presStyleIdx="1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12658A-48DA-4276-9419-40F40EC36085}" type="pres">
      <dgm:prSet presAssocID="{A9B2CCAD-84A7-4CDB-9850-21A6D189EE9B}" presName="aSpace2" presStyleCnt="0"/>
      <dgm:spPr/>
    </dgm:pt>
    <dgm:pt modelId="{6D72A5D0-4866-4741-A283-F3FA5DC64BAD}" type="pres">
      <dgm:prSet presAssocID="{500B3172-46C9-4E1A-9B5D-1361B8135810}" presName="childNode" presStyleLbl="node1" presStyleIdx="1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16210D-106F-40F8-9788-240EDB2C0A14}" type="pres">
      <dgm:prSet presAssocID="{500B3172-46C9-4E1A-9B5D-1361B8135810}" presName="aSpace2" presStyleCnt="0"/>
      <dgm:spPr/>
    </dgm:pt>
    <dgm:pt modelId="{24FAF61B-30CA-4D0B-85E5-620B4D6263C5}" type="pres">
      <dgm:prSet presAssocID="{1A29BB2C-AD7E-45BD-BB53-CC0B8C1CB0C3}" presName="childNode" presStyleLbl="node1" presStyleIdx="1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7E5804-144F-42A0-B4E9-C1D0E8D81DC3}" type="pres">
      <dgm:prSet presAssocID="{4A88D6CA-E949-45D2-A714-213C0F3DA24C}" presName="aSpace" presStyleCnt="0"/>
      <dgm:spPr/>
    </dgm:pt>
    <dgm:pt modelId="{A1952068-D858-4B3D-A7DA-9BD75C4ADE5D}" type="pres">
      <dgm:prSet presAssocID="{DDEAA1B3-35B4-4F8E-9256-28179AD34ED7}" presName="compNode" presStyleCnt="0"/>
      <dgm:spPr/>
    </dgm:pt>
    <dgm:pt modelId="{A75A3FDF-346F-486F-BF71-450BBE785A3A}" type="pres">
      <dgm:prSet presAssocID="{DDEAA1B3-35B4-4F8E-9256-28179AD34ED7}" presName="aNode" presStyleLbl="bgShp" presStyleIdx="2" presStyleCnt="4"/>
      <dgm:spPr/>
      <dgm:t>
        <a:bodyPr/>
        <a:lstStyle/>
        <a:p>
          <a:endParaRPr lang="en-US"/>
        </a:p>
      </dgm:t>
    </dgm:pt>
    <dgm:pt modelId="{2A8E22E0-0E76-4D0A-AC35-ADAA622EB2E3}" type="pres">
      <dgm:prSet presAssocID="{DDEAA1B3-35B4-4F8E-9256-28179AD34ED7}" presName="textNode" presStyleLbl="bgShp" presStyleIdx="2" presStyleCnt="4"/>
      <dgm:spPr/>
      <dgm:t>
        <a:bodyPr/>
        <a:lstStyle/>
        <a:p>
          <a:endParaRPr lang="en-US"/>
        </a:p>
      </dgm:t>
    </dgm:pt>
    <dgm:pt modelId="{1F6573A6-2450-437B-82DD-75E30EE22CB0}" type="pres">
      <dgm:prSet presAssocID="{DDEAA1B3-35B4-4F8E-9256-28179AD34ED7}" presName="compChildNode" presStyleCnt="0"/>
      <dgm:spPr/>
    </dgm:pt>
    <dgm:pt modelId="{F125C37B-48DE-42E7-9667-F477FAA706D2}" type="pres">
      <dgm:prSet presAssocID="{DDEAA1B3-35B4-4F8E-9256-28179AD34ED7}" presName="theInnerList" presStyleCnt="0"/>
      <dgm:spPr/>
    </dgm:pt>
    <dgm:pt modelId="{400F3BFC-8323-45B1-BFFA-76BC147F2100}" type="pres">
      <dgm:prSet presAssocID="{3053351F-8D8C-4A61-85BC-AA5BF1EE9ECF}" presName="childNode" presStyleLbl="node1" presStyleIdx="1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6744B47-AB5F-4D69-BB31-9E70B8EFBB57}" type="pres">
      <dgm:prSet presAssocID="{3053351F-8D8C-4A61-85BC-AA5BF1EE9ECF}" presName="aSpace2" presStyleCnt="0"/>
      <dgm:spPr/>
    </dgm:pt>
    <dgm:pt modelId="{7B21412F-A77B-4E8B-8F7F-8FC41F4FD1D9}" type="pres">
      <dgm:prSet presAssocID="{99566CCA-B66E-420F-9FD5-2DF1BDBD0AC4}" presName="childNode" presStyleLbl="node1" presStyleIdx="1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C0F6D8-962E-48B9-9B02-8BAF50FF2A24}" type="pres">
      <dgm:prSet presAssocID="{99566CCA-B66E-420F-9FD5-2DF1BDBD0AC4}" presName="aSpace2" presStyleCnt="0"/>
      <dgm:spPr/>
    </dgm:pt>
    <dgm:pt modelId="{56F9D574-5E98-47BA-8B33-D21786C53DB3}" type="pres">
      <dgm:prSet presAssocID="{97422FD2-45FB-4716-8B3C-E2C54F6D11FB}" presName="childNode" presStyleLbl="node1" presStyleIdx="15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298555-0B07-4E43-9185-AFA0FF55D21B}" type="pres">
      <dgm:prSet presAssocID="{97422FD2-45FB-4716-8B3C-E2C54F6D11FB}" presName="aSpace2" presStyleCnt="0"/>
      <dgm:spPr/>
    </dgm:pt>
    <dgm:pt modelId="{403B5B47-227E-403F-9495-7279BEC2BDCD}" type="pres">
      <dgm:prSet presAssocID="{0AAF4840-55D8-410C-B837-9A52B214CA28}" presName="childNode" presStyleLbl="node1" presStyleIdx="16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FCCE90-A27D-46C8-933F-C2E9E095E538}" type="pres">
      <dgm:prSet presAssocID="{0AAF4840-55D8-410C-B837-9A52B214CA28}" presName="aSpace2" presStyleCnt="0"/>
      <dgm:spPr/>
    </dgm:pt>
    <dgm:pt modelId="{260A0561-C097-43AE-8C23-F15B2976E454}" type="pres">
      <dgm:prSet presAssocID="{E4A1A259-E19F-4A4E-9F87-2350D3648F8C}" presName="childNode" presStyleLbl="node1" presStyleIdx="17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28E6D6-0642-4178-9003-A52A46307FDC}" type="pres">
      <dgm:prSet presAssocID="{E4A1A259-E19F-4A4E-9F87-2350D3648F8C}" presName="aSpace2" presStyleCnt="0"/>
      <dgm:spPr/>
    </dgm:pt>
    <dgm:pt modelId="{FCACE977-2439-453F-9A41-81E17BC759B7}" type="pres">
      <dgm:prSet presAssocID="{EB079F27-4E5E-4A43-920B-398532E741DD}" presName="childNode" presStyleLbl="node1" presStyleIdx="18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E1CDE2-4DA5-4FCB-8C6E-43169073454C}" type="pres">
      <dgm:prSet presAssocID="{DDEAA1B3-35B4-4F8E-9256-28179AD34ED7}" presName="aSpace" presStyleCnt="0"/>
      <dgm:spPr/>
    </dgm:pt>
    <dgm:pt modelId="{89284476-B667-4417-975F-3A1008F8851E}" type="pres">
      <dgm:prSet presAssocID="{34F3701B-BA39-4741-854A-71DC6B0342DE}" presName="compNode" presStyleCnt="0"/>
      <dgm:spPr/>
    </dgm:pt>
    <dgm:pt modelId="{232DB114-6E9A-420B-A747-9D8CFB773EF8}" type="pres">
      <dgm:prSet presAssocID="{34F3701B-BA39-4741-854A-71DC6B0342DE}" presName="aNode" presStyleLbl="bgShp" presStyleIdx="3" presStyleCnt="4"/>
      <dgm:spPr/>
      <dgm:t>
        <a:bodyPr/>
        <a:lstStyle/>
        <a:p>
          <a:endParaRPr lang="en-US"/>
        </a:p>
      </dgm:t>
    </dgm:pt>
    <dgm:pt modelId="{0A8C70D8-FD9A-4D4E-B61B-D5EA414A2C3E}" type="pres">
      <dgm:prSet presAssocID="{34F3701B-BA39-4741-854A-71DC6B0342DE}" presName="textNode" presStyleLbl="bgShp" presStyleIdx="3" presStyleCnt="4"/>
      <dgm:spPr/>
      <dgm:t>
        <a:bodyPr/>
        <a:lstStyle/>
        <a:p>
          <a:endParaRPr lang="en-US"/>
        </a:p>
      </dgm:t>
    </dgm:pt>
    <dgm:pt modelId="{5DC0B35F-38A4-4AB6-B4FC-9FE15446CE3C}" type="pres">
      <dgm:prSet presAssocID="{34F3701B-BA39-4741-854A-71DC6B0342DE}" presName="compChildNode" presStyleCnt="0"/>
      <dgm:spPr/>
    </dgm:pt>
    <dgm:pt modelId="{355D4B4B-7FE3-465D-9D89-9C260401E036}" type="pres">
      <dgm:prSet presAssocID="{34F3701B-BA39-4741-854A-71DC6B0342DE}" presName="theInnerList" presStyleCnt="0"/>
      <dgm:spPr/>
    </dgm:pt>
    <dgm:pt modelId="{8188CC11-89EC-4529-9E78-E266EBF6AB8D}" type="pres">
      <dgm:prSet presAssocID="{A30AB2F0-3818-41DF-A8F8-39E75037A983}" presName="childNode" presStyleLbl="node1" presStyleIdx="19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EC9E3-4267-4559-B189-E0D55F49A5C8}" type="pres">
      <dgm:prSet presAssocID="{A30AB2F0-3818-41DF-A8F8-39E75037A983}" presName="aSpace2" presStyleCnt="0"/>
      <dgm:spPr/>
    </dgm:pt>
    <dgm:pt modelId="{86BC99B1-BFED-49C4-9AF3-14E575EBAE61}" type="pres">
      <dgm:prSet presAssocID="{EA5398E1-3267-4B8A-9306-37FD489FB406}" presName="childNode" presStyleLbl="node1" presStyleIdx="20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F28CA2-473A-4938-93F9-7093412627FF}" type="pres">
      <dgm:prSet presAssocID="{EA5398E1-3267-4B8A-9306-37FD489FB406}" presName="aSpace2" presStyleCnt="0"/>
      <dgm:spPr/>
    </dgm:pt>
    <dgm:pt modelId="{6773AB75-B3FE-42D4-B1C9-DB1315415E54}" type="pres">
      <dgm:prSet presAssocID="{1BA06BD4-D4AE-4E86-B59F-E74403F1BA1E}" presName="childNode" presStyleLbl="node1" presStyleIdx="21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5A33C7-5703-4357-852F-760216A76511}" type="pres">
      <dgm:prSet presAssocID="{1BA06BD4-D4AE-4E86-B59F-E74403F1BA1E}" presName="aSpace2" presStyleCnt="0"/>
      <dgm:spPr/>
    </dgm:pt>
    <dgm:pt modelId="{9E6DBFE8-E1EF-41D7-BC32-BA49CBF28DD6}" type="pres">
      <dgm:prSet presAssocID="{4C15DAF8-384E-48A6-9611-BC0878C6691F}" presName="childNode" presStyleLbl="node1" presStyleIdx="22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E71D3-206E-4786-9583-035A568E9530}" type="pres">
      <dgm:prSet presAssocID="{4C15DAF8-384E-48A6-9611-BC0878C6691F}" presName="aSpace2" presStyleCnt="0"/>
      <dgm:spPr/>
    </dgm:pt>
    <dgm:pt modelId="{0B35F5FB-13D0-4FEC-A286-EE2234D3B4FB}" type="pres">
      <dgm:prSet presAssocID="{D769B567-8E12-4B74-926B-2F526D85C6EC}" presName="childNode" presStyleLbl="node1" presStyleIdx="23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20296AE-62E2-4D1E-A95E-E6BD986C4B44}" type="pres">
      <dgm:prSet presAssocID="{D769B567-8E12-4B74-926B-2F526D85C6EC}" presName="aSpace2" presStyleCnt="0"/>
      <dgm:spPr/>
    </dgm:pt>
    <dgm:pt modelId="{92B3BE35-4F83-44A8-B200-F017DC24B74B}" type="pres">
      <dgm:prSet presAssocID="{532EF63C-C34C-4C22-9301-A2553CD16BA5}" presName="childNode" presStyleLbl="node1" presStyleIdx="24" presStyleCnt="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BB382C4-574B-4361-8667-AA1A73CC668F}" type="presOf" srcId="{E4A1A259-E19F-4A4E-9F87-2350D3648F8C}" destId="{260A0561-C097-43AE-8C23-F15B2976E454}" srcOrd="0" destOrd="0" presId="urn:microsoft.com/office/officeart/2005/8/layout/lProcess2"/>
    <dgm:cxn modelId="{E156820C-439B-4E60-8C73-CB478D5CEA6C}" srcId="{4A88D6CA-E949-45D2-A714-213C0F3DA24C}" destId="{A9B2CCAD-84A7-4CDB-9850-21A6D189EE9B}" srcOrd="4" destOrd="0" parTransId="{A9EB1119-6FC8-43DD-B7B6-33C9C1248116}" sibTransId="{BE23C1A6-8306-4081-8289-7C41C5E44099}"/>
    <dgm:cxn modelId="{C45DF6EF-9396-4F51-BE90-A92602BA458C}" srcId="{4A88D6CA-E949-45D2-A714-213C0F3DA24C}" destId="{500B3172-46C9-4E1A-9B5D-1361B8135810}" srcOrd="5" destOrd="0" parTransId="{3C03AB69-206A-46FC-B07E-576C01621BE9}" sibTransId="{123B4741-6876-448F-B29F-A1FDBDCC43ED}"/>
    <dgm:cxn modelId="{A5B24101-4331-4E44-A0FA-FC1165EC9A4C}" type="presOf" srcId="{D769B567-8E12-4B74-926B-2F526D85C6EC}" destId="{0B35F5FB-13D0-4FEC-A286-EE2234D3B4FB}" srcOrd="0" destOrd="0" presId="urn:microsoft.com/office/officeart/2005/8/layout/lProcess2"/>
    <dgm:cxn modelId="{3B1A5A8A-3435-46B6-850D-D1E52340A3FC}" srcId="{9F7113D3-BC61-4004-B26B-4FFE2E155B98}" destId="{B5D15457-953B-46C4-84C0-3FCB03AAACCF}" srcOrd="1" destOrd="0" parTransId="{F93BFE3E-8DA2-44B0-902E-E6662C7F57E8}" sibTransId="{D52B12B9-D827-4F28-A668-7CA708E94179}"/>
    <dgm:cxn modelId="{2A5C46B3-C25F-4C5A-80B3-20EFCFF7D924}" srcId="{9F7113D3-BC61-4004-B26B-4FFE2E155B98}" destId="{D0D4325C-3ED2-4C19-80A1-9B2B85C67621}" srcOrd="0" destOrd="0" parTransId="{62BEFF85-F7FC-431C-B6DD-EBAF8A955415}" sibTransId="{457F080F-E0CD-4E69-B7B1-531C8FFA1849}"/>
    <dgm:cxn modelId="{FD9B18EC-E56A-4EFD-BA17-656A8455E849}" type="presOf" srcId="{9F7113D3-BC61-4004-B26B-4FFE2E155B98}" destId="{7480B464-861D-4B31-8CD3-6CE53A5C90B7}" srcOrd="0" destOrd="0" presId="urn:microsoft.com/office/officeart/2005/8/layout/lProcess2"/>
    <dgm:cxn modelId="{4AD8C344-BBB7-444B-B694-902E4B9D2032}" srcId="{4A88D6CA-E949-45D2-A714-213C0F3DA24C}" destId="{8AB8E8B0-1777-4731-8C47-049AD85A45B5}" srcOrd="3" destOrd="0" parTransId="{04530B8F-5AE5-4F37-BB0B-D12D0587576D}" sibTransId="{B041C225-446E-4B98-9EDC-6D4D57074501}"/>
    <dgm:cxn modelId="{B3864F2E-CB26-4209-A112-5F2469601C5E}" type="presOf" srcId="{4D6E435E-2B6A-4BC8-93E5-07DC17C29261}" destId="{61F10C2E-3CEF-4E33-A5D8-8D537C96F421}" srcOrd="0" destOrd="0" presId="urn:microsoft.com/office/officeart/2005/8/layout/lProcess2"/>
    <dgm:cxn modelId="{A3ABBFB7-EAFC-461B-BE06-2E0EAF722E05}" type="presOf" srcId="{99566CCA-B66E-420F-9FD5-2DF1BDBD0AC4}" destId="{7B21412F-A77B-4E8B-8F7F-8FC41F4FD1D9}" srcOrd="0" destOrd="0" presId="urn:microsoft.com/office/officeart/2005/8/layout/lProcess2"/>
    <dgm:cxn modelId="{4A468EFF-85F3-494C-AAE3-20B78F92441E}" srcId="{9F7113D3-BC61-4004-B26B-4FFE2E155B98}" destId="{8A72DADC-26D0-44EC-B665-1ABB89E5AACF}" srcOrd="5" destOrd="0" parTransId="{5151F450-FAAD-4030-AA12-D4F0F86D14C8}" sibTransId="{2764A2ED-AB04-47DF-A74E-9A9841AF9A66}"/>
    <dgm:cxn modelId="{CEC0F61C-097C-4A21-BE50-CF40E1BCCFEE}" srcId="{4A88D6CA-E949-45D2-A714-213C0F3DA24C}" destId="{1A29BB2C-AD7E-45BD-BB53-CC0B8C1CB0C3}" srcOrd="6" destOrd="0" parTransId="{1255878B-A905-45AE-A28F-3D3001F198AF}" sibTransId="{44BC48ED-46C5-42CC-A62A-D71C82EC9B2C}"/>
    <dgm:cxn modelId="{BADDC036-C140-477A-B381-56F96ECE5ED1}" type="presOf" srcId="{5BCCDCB6-A2B8-42DD-BEE6-FAE2F6D1DD96}" destId="{3F9651FF-1B1F-45AB-85DD-29CD9F5960CD}" srcOrd="0" destOrd="0" presId="urn:microsoft.com/office/officeart/2005/8/layout/lProcess2"/>
    <dgm:cxn modelId="{0FFBFE23-D6C2-4652-B111-47A713BEEF33}" type="presOf" srcId="{41C570EB-E684-4E2F-8926-21326C8F3F75}" destId="{9CA4E0A5-451E-4DFD-BA2D-B988C993E67A}" srcOrd="0" destOrd="0" presId="urn:microsoft.com/office/officeart/2005/8/layout/lProcess2"/>
    <dgm:cxn modelId="{90D09791-1E1F-487D-878A-2CC4E824246B}" srcId="{DDEAA1B3-35B4-4F8E-9256-28179AD34ED7}" destId="{3053351F-8D8C-4A61-85BC-AA5BF1EE9ECF}" srcOrd="0" destOrd="0" parTransId="{14F72061-B242-4DA1-BD91-9469BB0FA03A}" sibTransId="{F4DF2EED-B920-48D2-BE88-AC55247FBDC5}"/>
    <dgm:cxn modelId="{4DDFEDC3-BFEF-446E-83D8-94BB842B253B}" type="presOf" srcId="{1B46D969-BBEF-4E4A-AD0D-4656E42947EA}" destId="{84A69A6E-888E-400A-B589-C46BA222912E}" srcOrd="0" destOrd="0" presId="urn:microsoft.com/office/officeart/2005/8/layout/lProcess2"/>
    <dgm:cxn modelId="{80B86BCB-02E7-4EE4-946F-7349B72BD872}" srcId="{1B463BA1-186B-4FCD-ACA0-CCF2FFFF073F}" destId="{34F3701B-BA39-4741-854A-71DC6B0342DE}" srcOrd="3" destOrd="0" parTransId="{55CFCCF4-4E59-40B8-A715-6C12FB81A78F}" sibTransId="{C6EE4934-B10C-4398-847E-3BD702452B51}"/>
    <dgm:cxn modelId="{359D76FF-A656-4205-9C53-47B223F02FD3}" srcId="{DDEAA1B3-35B4-4F8E-9256-28179AD34ED7}" destId="{97422FD2-45FB-4716-8B3C-E2C54F6D11FB}" srcOrd="2" destOrd="0" parTransId="{A8E7A3C7-1C2D-446D-A1A8-0FCCAE922DA8}" sibTransId="{4CEBDB61-9633-4F1A-B076-52C9636357BA}"/>
    <dgm:cxn modelId="{69EDEFA8-EF3C-45A2-9D7F-CEF7C1934185}" type="presOf" srcId="{34F3701B-BA39-4741-854A-71DC6B0342DE}" destId="{232DB114-6E9A-420B-A747-9D8CFB773EF8}" srcOrd="0" destOrd="0" presId="urn:microsoft.com/office/officeart/2005/8/layout/lProcess2"/>
    <dgm:cxn modelId="{B1CF8730-4839-4200-BAE3-FECB8CF3BEAE}" srcId="{34F3701B-BA39-4741-854A-71DC6B0342DE}" destId="{1BA06BD4-D4AE-4E86-B59F-E74403F1BA1E}" srcOrd="2" destOrd="0" parTransId="{0607649C-2212-42F3-9D47-30D2E1CAAF28}" sibTransId="{4E238AD7-9C46-47D0-BFDB-7E30BA451C8C}"/>
    <dgm:cxn modelId="{CE982BE2-4CB5-4D6F-AA37-0FE9791DD4B8}" type="presOf" srcId="{500B3172-46C9-4E1A-9B5D-1361B8135810}" destId="{6D72A5D0-4866-4741-A283-F3FA5DC64BAD}" srcOrd="0" destOrd="0" presId="urn:microsoft.com/office/officeart/2005/8/layout/lProcess2"/>
    <dgm:cxn modelId="{F17D0FEE-8EA7-475D-9292-AECE1CF0FEE6}" srcId="{34F3701B-BA39-4741-854A-71DC6B0342DE}" destId="{532EF63C-C34C-4C22-9301-A2553CD16BA5}" srcOrd="5" destOrd="0" parTransId="{04382732-B9A5-452A-BC12-1B1FB7D5F05F}" sibTransId="{AF9EA1B8-3877-4336-BD5E-8730972C5776}"/>
    <dgm:cxn modelId="{67374188-7E9C-4AD5-B235-1048A35A3639}" srcId="{34F3701B-BA39-4741-854A-71DC6B0342DE}" destId="{4C15DAF8-384E-48A6-9611-BC0878C6691F}" srcOrd="3" destOrd="0" parTransId="{98D3E02F-855D-44D8-A082-773E8ADB0F39}" sibTransId="{6521A172-99E4-4D15-8BCB-235C0A1F7FC1}"/>
    <dgm:cxn modelId="{F104BB0B-0292-44E1-9BF0-002BD2C096AA}" type="presOf" srcId="{1B463BA1-186B-4FCD-ACA0-CCF2FFFF073F}" destId="{F9B3A0B2-97F4-4CEA-A757-F09FD82F2912}" srcOrd="0" destOrd="0" presId="urn:microsoft.com/office/officeart/2005/8/layout/lProcess2"/>
    <dgm:cxn modelId="{EFEA5CC1-4ADD-4F0B-A069-33050EE9A54A}" srcId="{4A88D6CA-E949-45D2-A714-213C0F3DA24C}" destId="{5BCCDCB6-A2B8-42DD-BEE6-FAE2F6D1DD96}" srcOrd="0" destOrd="0" parTransId="{561265FE-3D25-4685-B8B6-7D57282D08A8}" sibTransId="{0CBBAC61-BB27-4FA3-B1D8-F41103883127}"/>
    <dgm:cxn modelId="{5D33D8C4-313E-4DD8-9D32-8FA828C52F93}" srcId="{DDEAA1B3-35B4-4F8E-9256-28179AD34ED7}" destId="{E4A1A259-E19F-4A4E-9F87-2350D3648F8C}" srcOrd="4" destOrd="0" parTransId="{758ED215-E1DB-4AC7-A4D0-39B8EA93CCFF}" sibTransId="{3DA50E29-788C-4F19-B319-A327AC30F0B0}"/>
    <dgm:cxn modelId="{CF7EF5C7-E286-4603-8306-97DD67F67663}" type="presOf" srcId="{DDEAA1B3-35B4-4F8E-9256-28179AD34ED7}" destId="{A75A3FDF-346F-486F-BF71-450BBE785A3A}" srcOrd="0" destOrd="0" presId="urn:microsoft.com/office/officeart/2005/8/layout/lProcess2"/>
    <dgm:cxn modelId="{C08F5B36-FEFC-40AC-BB6A-8B3C1FC689CF}" type="presOf" srcId="{8A72DADC-26D0-44EC-B665-1ABB89E5AACF}" destId="{EE10489C-20DB-4848-BC1F-18012B7595F4}" srcOrd="0" destOrd="0" presId="urn:microsoft.com/office/officeart/2005/8/layout/lProcess2"/>
    <dgm:cxn modelId="{53ED13BB-9203-49DC-BF9E-AAB14A14C66C}" srcId="{9F7113D3-BC61-4004-B26B-4FFE2E155B98}" destId="{41C570EB-E684-4E2F-8926-21326C8F3F75}" srcOrd="3" destOrd="0" parTransId="{CDFB5682-F40B-4247-8134-8BB0C3E32D9E}" sibTransId="{8882B79A-C18F-408E-83CE-144B48639A8E}"/>
    <dgm:cxn modelId="{B5C611C7-2931-4C31-AF52-EFD548C213C3}" srcId="{34F3701B-BA39-4741-854A-71DC6B0342DE}" destId="{A30AB2F0-3818-41DF-A8F8-39E75037A983}" srcOrd="0" destOrd="0" parTransId="{9592659D-7317-4FCF-B412-83E41D563E81}" sibTransId="{27D66456-42C5-4D63-8989-1BD3C018D43F}"/>
    <dgm:cxn modelId="{3EB3BBFD-5AD7-44EF-8C01-F304A3122430}" srcId="{34F3701B-BA39-4741-854A-71DC6B0342DE}" destId="{D769B567-8E12-4B74-926B-2F526D85C6EC}" srcOrd="4" destOrd="0" parTransId="{BA99FD0E-32FB-4D88-B59F-F2086178A325}" sibTransId="{1FCE764F-7298-440E-938C-522819CA5C93}"/>
    <dgm:cxn modelId="{4F7845D5-DF6E-4C6C-99CD-010AB52AA91A}" type="presOf" srcId="{9F7113D3-BC61-4004-B26B-4FFE2E155B98}" destId="{DEE5562B-DD6A-4E4E-81E7-21426EC27CC0}" srcOrd="1" destOrd="0" presId="urn:microsoft.com/office/officeart/2005/8/layout/lProcess2"/>
    <dgm:cxn modelId="{036C81F2-A77A-49C8-ABA6-13498B509803}" type="presOf" srcId="{97422FD2-45FB-4716-8B3C-E2C54F6D11FB}" destId="{56F9D574-5E98-47BA-8B33-D21786C53DB3}" srcOrd="0" destOrd="0" presId="urn:microsoft.com/office/officeart/2005/8/layout/lProcess2"/>
    <dgm:cxn modelId="{CB7256E5-28D5-4022-900B-1B9BE3356D9B}" type="presOf" srcId="{0AAF4840-55D8-410C-B837-9A52B214CA28}" destId="{403B5B47-227E-403F-9495-7279BEC2BDCD}" srcOrd="0" destOrd="0" presId="urn:microsoft.com/office/officeart/2005/8/layout/lProcess2"/>
    <dgm:cxn modelId="{B59C7335-48C2-4209-9246-ECDD471D68B9}" type="presOf" srcId="{D0D4325C-3ED2-4C19-80A1-9B2B85C67621}" destId="{92FE7EFE-57B0-4231-8145-994B738DD967}" srcOrd="0" destOrd="0" presId="urn:microsoft.com/office/officeart/2005/8/layout/lProcess2"/>
    <dgm:cxn modelId="{F5564035-91A9-4428-84DC-ECD6B6220FA8}" type="presOf" srcId="{1A29BB2C-AD7E-45BD-BB53-CC0B8C1CB0C3}" destId="{24FAF61B-30CA-4D0B-85E5-620B4D6263C5}" srcOrd="0" destOrd="0" presId="urn:microsoft.com/office/officeart/2005/8/layout/lProcess2"/>
    <dgm:cxn modelId="{B670CF29-42D2-4CD4-A82A-C59E3A06FD83}" type="presOf" srcId="{34F3701B-BA39-4741-854A-71DC6B0342DE}" destId="{0A8C70D8-FD9A-4D4E-B61B-D5EA414A2C3E}" srcOrd="1" destOrd="0" presId="urn:microsoft.com/office/officeart/2005/8/layout/lProcess2"/>
    <dgm:cxn modelId="{2BB46058-F495-4FB8-952D-E4B9AC64DCD1}" type="presOf" srcId="{1BA06BD4-D4AE-4E86-B59F-E74403F1BA1E}" destId="{6773AB75-B3FE-42D4-B1C9-DB1315415E54}" srcOrd="0" destOrd="0" presId="urn:microsoft.com/office/officeart/2005/8/layout/lProcess2"/>
    <dgm:cxn modelId="{7281BA37-36D6-43C0-87F4-5E109E552FFC}" type="presOf" srcId="{DDEAA1B3-35B4-4F8E-9256-28179AD34ED7}" destId="{2A8E22E0-0E76-4D0A-AC35-ADAA622EB2E3}" srcOrd="1" destOrd="0" presId="urn:microsoft.com/office/officeart/2005/8/layout/lProcess2"/>
    <dgm:cxn modelId="{75C543FF-728D-4327-8DE8-31F35AEF1A26}" srcId="{4A88D6CA-E949-45D2-A714-213C0F3DA24C}" destId="{A0B6F04A-5576-4CA6-BCEA-B66A2E7DF942}" srcOrd="1" destOrd="0" parTransId="{F0D695B2-60F1-4800-B75C-4CB8BB3CA958}" sibTransId="{9BE33769-EBA9-4757-BE7D-2DC2E01F8ECC}"/>
    <dgm:cxn modelId="{5EEC333D-9925-4A65-9C28-10E7C3A77876}" type="presOf" srcId="{4A88D6CA-E949-45D2-A714-213C0F3DA24C}" destId="{4C788004-5C79-4837-AD44-84497C5BBEC4}" srcOrd="1" destOrd="0" presId="urn:microsoft.com/office/officeart/2005/8/layout/lProcess2"/>
    <dgm:cxn modelId="{B7AEC544-483C-4295-8506-95DF7EC80913}" srcId="{DDEAA1B3-35B4-4F8E-9256-28179AD34ED7}" destId="{99566CCA-B66E-420F-9FD5-2DF1BDBD0AC4}" srcOrd="1" destOrd="0" parTransId="{93F65573-1C59-4172-BAA9-80DC6AA1F787}" sibTransId="{ACFCC48F-9DA8-45A5-8757-B70C90877B12}"/>
    <dgm:cxn modelId="{C8535E7A-9831-4EA3-98A9-20C551604883}" srcId="{9F7113D3-BC61-4004-B26B-4FFE2E155B98}" destId="{F352D128-3648-40EC-95F2-EBBE0B0A2DE5}" srcOrd="2" destOrd="0" parTransId="{5FB9BBAA-D94D-459E-8A83-E9D746BA4C0C}" sibTransId="{780BE29B-387E-4526-895C-476B3FF417FF}"/>
    <dgm:cxn modelId="{77AA0759-9DC7-4700-9173-90EC74FEC141}" srcId="{9F7113D3-BC61-4004-B26B-4FFE2E155B98}" destId="{4D6E435E-2B6A-4BC8-93E5-07DC17C29261}" srcOrd="4" destOrd="0" parTransId="{270C89BA-B7A0-4001-85A9-C5C271D5C282}" sibTransId="{81F24C13-A3EA-4007-AC57-17688A3CB303}"/>
    <dgm:cxn modelId="{2509A5BD-3CA4-4F2F-BEA9-3548B1478D77}" type="presOf" srcId="{4C15DAF8-384E-48A6-9611-BC0878C6691F}" destId="{9E6DBFE8-E1EF-41D7-BC32-BA49CBF28DD6}" srcOrd="0" destOrd="0" presId="urn:microsoft.com/office/officeart/2005/8/layout/lProcess2"/>
    <dgm:cxn modelId="{2C02C5E8-9DB7-4248-92F2-E63EE2CBC700}" type="presOf" srcId="{A30AB2F0-3818-41DF-A8F8-39E75037A983}" destId="{8188CC11-89EC-4529-9E78-E266EBF6AB8D}" srcOrd="0" destOrd="0" presId="urn:microsoft.com/office/officeart/2005/8/layout/lProcess2"/>
    <dgm:cxn modelId="{9FA0005A-5ED1-451E-ACD8-A4ECCB978A39}" srcId="{DDEAA1B3-35B4-4F8E-9256-28179AD34ED7}" destId="{0AAF4840-55D8-410C-B837-9A52B214CA28}" srcOrd="3" destOrd="0" parTransId="{64A9614F-B2D8-4B0E-94E6-8CC0D1ACA436}" sibTransId="{36F8275E-0E1C-49A8-B219-F82D81B68349}"/>
    <dgm:cxn modelId="{9AAF1C8F-6C37-4EFC-BA7A-D9E6F6A18F58}" srcId="{1B463BA1-186B-4FCD-ACA0-CCF2FFFF073F}" destId="{4A88D6CA-E949-45D2-A714-213C0F3DA24C}" srcOrd="1" destOrd="0" parTransId="{ED0C783F-CA32-4369-A2F0-0D8A02822FDD}" sibTransId="{7D3DF63F-7456-4CD1-8D4D-B1848FF966D4}"/>
    <dgm:cxn modelId="{8187AB5A-B96A-409D-B43E-A1E31D6BE402}" type="presOf" srcId="{3053351F-8D8C-4A61-85BC-AA5BF1EE9ECF}" destId="{400F3BFC-8323-45B1-BFFA-76BC147F2100}" srcOrd="0" destOrd="0" presId="urn:microsoft.com/office/officeart/2005/8/layout/lProcess2"/>
    <dgm:cxn modelId="{47B69228-CD32-4022-B656-61AFE63606A4}" srcId="{1B463BA1-186B-4FCD-ACA0-CCF2FFFF073F}" destId="{9F7113D3-BC61-4004-B26B-4FFE2E155B98}" srcOrd="0" destOrd="0" parTransId="{B3DFE107-AB33-4E03-A639-7F35ABD961F0}" sibTransId="{B401BB0C-965F-4A3F-B0D5-1E2F54F5850C}"/>
    <dgm:cxn modelId="{90671812-729A-4EB7-901D-6F0758CF8677}" srcId="{34F3701B-BA39-4741-854A-71DC6B0342DE}" destId="{EA5398E1-3267-4B8A-9306-37FD489FB406}" srcOrd="1" destOrd="0" parTransId="{E0F9BEC1-56A0-41D4-9E18-3AD75BEFEF3D}" sibTransId="{6B50A20D-70B5-4D63-BF52-D96BDE63995F}"/>
    <dgm:cxn modelId="{CC6B8A3F-5359-4238-AFE4-0578A435B5BD}" type="presOf" srcId="{8AB8E8B0-1777-4731-8C47-049AD85A45B5}" destId="{7339547B-AA7B-4F41-B4DD-E99EB744966C}" srcOrd="0" destOrd="0" presId="urn:microsoft.com/office/officeart/2005/8/layout/lProcess2"/>
    <dgm:cxn modelId="{93AAE0DE-9A5E-4D8F-A397-8490436D8894}" type="presOf" srcId="{EA5398E1-3267-4B8A-9306-37FD489FB406}" destId="{86BC99B1-BFED-49C4-9AF3-14E575EBAE61}" srcOrd="0" destOrd="0" presId="urn:microsoft.com/office/officeart/2005/8/layout/lProcess2"/>
    <dgm:cxn modelId="{28A8AD2D-38E7-4BDA-A019-D8A884A4E291}" type="presOf" srcId="{532EF63C-C34C-4C22-9301-A2553CD16BA5}" destId="{92B3BE35-4F83-44A8-B200-F017DC24B74B}" srcOrd="0" destOrd="0" presId="urn:microsoft.com/office/officeart/2005/8/layout/lProcess2"/>
    <dgm:cxn modelId="{5146D51F-DB8B-4CEE-B271-B461E6DC9AD5}" type="presOf" srcId="{F352D128-3648-40EC-95F2-EBBE0B0A2DE5}" destId="{8D492C1A-C653-494C-AB59-AD1915185C81}" srcOrd="0" destOrd="0" presId="urn:microsoft.com/office/officeart/2005/8/layout/lProcess2"/>
    <dgm:cxn modelId="{A1080D29-64DA-41AA-BD93-F9F7362CF091}" srcId="{1B463BA1-186B-4FCD-ACA0-CCF2FFFF073F}" destId="{DDEAA1B3-35B4-4F8E-9256-28179AD34ED7}" srcOrd="2" destOrd="0" parTransId="{8C4A1327-7DCD-4EB4-989F-28EF50D96882}" sibTransId="{0E2369AC-4AC0-43F8-A24C-82309004DDEB}"/>
    <dgm:cxn modelId="{1A1B6BDF-7409-40D4-B9FF-F3582486BC02}" type="presOf" srcId="{A9B2CCAD-84A7-4CDB-9850-21A6D189EE9B}" destId="{7AF8BD0F-360D-4057-9A05-BDFF94A5EF34}" srcOrd="0" destOrd="0" presId="urn:microsoft.com/office/officeart/2005/8/layout/lProcess2"/>
    <dgm:cxn modelId="{412BF059-A5B8-4B3B-BC73-844DA213E2F5}" type="presOf" srcId="{4A88D6CA-E949-45D2-A714-213C0F3DA24C}" destId="{6CCD93AA-6D2D-4E08-A89D-6150AFDA08AC}" srcOrd="0" destOrd="0" presId="urn:microsoft.com/office/officeart/2005/8/layout/lProcess2"/>
    <dgm:cxn modelId="{DCEF2778-475D-4EF0-A82A-09D7E0EC357D}" srcId="{DDEAA1B3-35B4-4F8E-9256-28179AD34ED7}" destId="{EB079F27-4E5E-4A43-920B-398532E741DD}" srcOrd="5" destOrd="0" parTransId="{38DEF16F-9F2E-48FF-9194-14DD777A2293}" sibTransId="{D9529B2B-8564-428E-BE05-F49C3F480D34}"/>
    <dgm:cxn modelId="{A4245297-52D1-4098-A548-889150C33DC7}" type="presOf" srcId="{EB079F27-4E5E-4A43-920B-398532E741DD}" destId="{FCACE977-2439-453F-9A41-81E17BC759B7}" srcOrd="0" destOrd="0" presId="urn:microsoft.com/office/officeart/2005/8/layout/lProcess2"/>
    <dgm:cxn modelId="{24A4833A-AF42-4CAD-9156-7353BCAAF9D7}" type="presOf" srcId="{A0B6F04A-5576-4CA6-BCEA-B66A2E7DF942}" destId="{8AFE6342-0BCE-4270-8A84-6F9FE4F6ED70}" srcOrd="0" destOrd="0" presId="urn:microsoft.com/office/officeart/2005/8/layout/lProcess2"/>
    <dgm:cxn modelId="{12D3058D-9C57-42F5-8BC4-CEAEC05A4AFC}" srcId="{4A88D6CA-E949-45D2-A714-213C0F3DA24C}" destId="{1B46D969-BBEF-4E4A-AD0D-4656E42947EA}" srcOrd="2" destOrd="0" parTransId="{5762D63C-CF5F-4A8C-9B6B-FBCA031A111B}" sibTransId="{AB88BF7F-B6FC-4629-8A2F-24EB3D4B815C}"/>
    <dgm:cxn modelId="{3271B4B7-AA78-49BC-90D3-6E93DDB9EDD7}" type="presOf" srcId="{B5D15457-953B-46C4-84C0-3FCB03AAACCF}" destId="{76799B2A-446C-47CE-8A42-B1B3D9572732}" srcOrd="0" destOrd="0" presId="urn:microsoft.com/office/officeart/2005/8/layout/lProcess2"/>
    <dgm:cxn modelId="{F8BC54C4-BF76-49FA-AC5A-141B6F32CB08}" type="presParOf" srcId="{F9B3A0B2-97F4-4CEA-A757-F09FD82F2912}" destId="{74DCEFEE-550F-46C4-B6DD-4ECFEDBE0531}" srcOrd="0" destOrd="0" presId="urn:microsoft.com/office/officeart/2005/8/layout/lProcess2"/>
    <dgm:cxn modelId="{0A135736-3190-4B9E-804A-750C2F8E7124}" type="presParOf" srcId="{74DCEFEE-550F-46C4-B6DD-4ECFEDBE0531}" destId="{7480B464-861D-4B31-8CD3-6CE53A5C90B7}" srcOrd="0" destOrd="0" presId="urn:microsoft.com/office/officeart/2005/8/layout/lProcess2"/>
    <dgm:cxn modelId="{9EC85A50-F914-4E0F-8DC6-11587710F994}" type="presParOf" srcId="{74DCEFEE-550F-46C4-B6DD-4ECFEDBE0531}" destId="{DEE5562B-DD6A-4E4E-81E7-21426EC27CC0}" srcOrd="1" destOrd="0" presId="urn:microsoft.com/office/officeart/2005/8/layout/lProcess2"/>
    <dgm:cxn modelId="{82BF9C18-70C6-40F0-B884-5C3CD62CE4CB}" type="presParOf" srcId="{74DCEFEE-550F-46C4-B6DD-4ECFEDBE0531}" destId="{6D3940AD-5A54-4490-A369-071CE1763C2D}" srcOrd="2" destOrd="0" presId="urn:microsoft.com/office/officeart/2005/8/layout/lProcess2"/>
    <dgm:cxn modelId="{D8D956BE-9457-4A72-A7A0-6FD67E3AA47C}" type="presParOf" srcId="{6D3940AD-5A54-4490-A369-071CE1763C2D}" destId="{FF62ECAC-DFF1-4F10-A8D2-A3702B29B45F}" srcOrd="0" destOrd="0" presId="urn:microsoft.com/office/officeart/2005/8/layout/lProcess2"/>
    <dgm:cxn modelId="{F9D810E7-0411-4AF0-A66C-93660EE83B11}" type="presParOf" srcId="{FF62ECAC-DFF1-4F10-A8D2-A3702B29B45F}" destId="{92FE7EFE-57B0-4231-8145-994B738DD967}" srcOrd="0" destOrd="0" presId="urn:microsoft.com/office/officeart/2005/8/layout/lProcess2"/>
    <dgm:cxn modelId="{33AF1C56-C84B-4B62-BCE7-6428544ACAA4}" type="presParOf" srcId="{FF62ECAC-DFF1-4F10-A8D2-A3702B29B45F}" destId="{DB08B0B5-C4E3-454F-9948-53053AB14657}" srcOrd="1" destOrd="0" presId="urn:microsoft.com/office/officeart/2005/8/layout/lProcess2"/>
    <dgm:cxn modelId="{A8D7AB4D-5D77-47A5-BE74-59CFA5F764AA}" type="presParOf" srcId="{FF62ECAC-DFF1-4F10-A8D2-A3702B29B45F}" destId="{76799B2A-446C-47CE-8A42-B1B3D9572732}" srcOrd="2" destOrd="0" presId="urn:microsoft.com/office/officeart/2005/8/layout/lProcess2"/>
    <dgm:cxn modelId="{9CA11BAF-DA1E-4364-A877-8603F06018A7}" type="presParOf" srcId="{FF62ECAC-DFF1-4F10-A8D2-A3702B29B45F}" destId="{B17E9D27-09C5-4B27-97E5-3A17CD06907A}" srcOrd="3" destOrd="0" presId="urn:microsoft.com/office/officeart/2005/8/layout/lProcess2"/>
    <dgm:cxn modelId="{5B825E88-52AC-40FE-BB52-D6E8F1349785}" type="presParOf" srcId="{FF62ECAC-DFF1-4F10-A8D2-A3702B29B45F}" destId="{8D492C1A-C653-494C-AB59-AD1915185C81}" srcOrd="4" destOrd="0" presId="urn:microsoft.com/office/officeart/2005/8/layout/lProcess2"/>
    <dgm:cxn modelId="{1EC7FA3A-CA62-424C-A2AA-A8D073BEE872}" type="presParOf" srcId="{FF62ECAC-DFF1-4F10-A8D2-A3702B29B45F}" destId="{EA872892-3FD8-474A-87BA-D10EE490DD0A}" srcOrd="5" destOrd="0" presId="urn:microsoft.com/office/officeart/2005/8/layout/lProcess2"/>
    <dgm:cxn modelId="{3C01672C-6100-4974-A075-9C344E8E9854}" type="presParOf" srcId="{FF62ECAC-DFF1-4F10-A8D2-A3702B29B45F}" destId="{9CA4E0A5-451E-4DFD-BA2D-B988C993E67A}" srcOrd="6" destOrd="0" presId="urn:microsoft.com/office/officeart/2005/8/layout/lProcess2"/>
    <dgm:cxn modelId="{7F1A8696-A42D-43E5-8547-777751E78856}" type="presParOf" srcId="{FF62ECAC-DFF1-4F10-A8D2-A3702B29B45F}" destId="{3A107BBF-F60F-4E74-87CA-35155E5ECBAB}" srcOrd="7" destOrd="0" presId="urn:microsoft.com/office/officeart/2005/8/layout/lProcess2"/>
    <dgm:cxn modelId="{A4806AA2-107D-4D96-88E9-A004361CE074}" type="presParOf" srcId="{FF62ECAC-DFF1-4F10-A8D2-A3702B29B45F}" destId="{61F10C2E-3CEF-4E33-A5D8-8D537C96F421}" srcOrd="8" destOrd="0" presId="urn:microsoft.com/office/officeart/2005/8/layout/lProcess2"/>
    <dgm:cxn modelId="{00C198A9-AFE1-4B13-B7C8-6F46DA7636D9}" type="presParOf" srcId="{FF62ECAC-DFF1-4F10-A8D2-A3702B29B45F}" destId="{9B95DD47-21F4-4999-9E5C-92134475E474}" srcOrd="9" destOrd="0" presId="urn:microsoft.com/office/officeart/2005/8/layout/lProcess2"/>
    <dgm:cxn modelId="{CCE48833-57D5-48E6-A768-16477EAB815D}" type="presParOf" srcId="{FF62ECAC-DFF1-4F10-A8D2-A3702B29B45F}" destId="{EE10489C-20DB-4848-BC1F-18012B7595F4}" srcOrd="10" destOrd="0" presId="urn:microsoft.com/office/officeart/2005/8/layout/lProcess2"/>
    <dgm:cxn modelId="{DC1D944A-66BE-4419-83D8-320057EFA507}" type="presParOf" srcId="{F9B3A0B2-97F4-4CEA-A757-F09FD82F2912}" destId="{217AD23F-7721-4F6C-AC19-A086A6BB7BA9}" srcOrd="1" destOrd="0" presId="urn:microsoft.com/office/officeart/2005/8/layout/lProcess2"/>
    <dgm:cxn modelId="{ADFD12A2-366E-40F3-9888-797EBC219034}" type="presParOf" srcId="{F9B3A0B2-97F4-4CEA-A757-F09FD82F2912}" destId="{A174753B-3613-4224-8242-3A228B3666A9}" srcOrd="2" destOrd="0" presId="urn:microsoft.com/office/officeart/2005/8/layout/lProcess2"/>
    <dgm:cxn modelId="{8ABD65AA-3A7A-4B64-A56A-48EF0FB07A75}" type="presParOf" srcId="{A174753B-3613-4224-8242-3A228B3666A9}" destId="{6CCD93AA-6D2D-4E08-A89D-6150AFDA08AC}" srcOrd="0" destOrd="0" presId="urn:microsoft.com/office/officeart/2005/8/layout/lProcess2"/>
    <dgm:cxn modelId="{107B5B28-CF0C-41B1-90BE-EE400AB7E027}" type="presParOf" srcId="{A174753B-3613-4224-8242-3A228B3666A9}" destId="{4C788004-5C79-4837-AD44-84497C5BBEC4}" srcOrd="1" destOrd="0" presId="urn:microsoft.com/office/officeart/2005/8/layout/lProcess2"/>
    <dgm:cxn modelId="{90D85ADB-DB5B-4382-A965-42D8357D2E1E}" type="presParOf" srcId="{A174753B-3613-4224-8242-3A228B3666A9}" destId="{F024B3F2-2475-485A-8145-0C8C1ECCAD6F}" srcOrd="2" destOrd="0" presId="urn:microsoft.com/office/officeart/2005/8/layout/lProcess2"/>
    <dgm:cxn modelId="{386DC3B0-C649-4403-8833-DFA99371CC2D}" type="presParOf" srcId="{F024B3F2-2475-485A-8145-0C8C1ECCAD6F}" destId="{7D8B5AA8-0429-4DFB-BA5F-4CDB67F6F16F}" srcOrd="0" destOrd="0" presId="urn:microsoft.com/office/officeart/2005/8/layout/lProcess2"/>
    <dgm:cxn modelId="{461A4FE4-311C-462F-97FB-57F9C021B8A8}" type="presParOf" srcId="{7D8B5AA8-0429-4DFB-BA5F-4CDB67F6F16F}" destId="{3F9651FF-1B1F-45AB-85DD-29CD9F5960CD}" srcOrd="0" destOrd="0" presId="urn:microsoft.com/office/officeart/2005/8/layout/lProcess2"/>
    <dgm:cxn modelId="{BA78E854-8F49-4074-BE92-9FDFA2D95E5B}" type="presParOf" srcId="{7D8B5AA8-0429-4DFB-BA5F-4CDB67F6F16F}" destId="{C17850CB-9538-48F3-844A-78C1E0260942}" srcOrd="1" destOrd="0" presId="urn:microsoft.com/office/officeart/2005/8/layout/lProcess2"/>
    <dgm:cxn modelId="{36303967-1EF0-402E-913A-D392F43DD8A0}" type="presParOf" srcId="{7D8B5AA8-0429-4DFB-BA5F-4CDB67F6F16F}" destId="{8AFE6342-0BCE-4270-8A84-6F9FE4F6ED70}" srcOrd="2" destOrd="0" presId="urn:microsoft.com/office/officeart/2005/8/layout/lProcess2"/>
    <dgm:cxn modelId="{B976EF0A-B249-48E6-A1FD-06598368BE11}" type="presParOf" srcId="{7D8B5AA8-0429-4DFB-BA5F-4CDB67F6F16F}" destId="{BF7BE08D-1BBB-41AF-9483-519C22583BE3}" srcOrd="3" destOrd="0" presId="urn:microsoft.com/office/officeart/2005/8/layout/lProcess2"/>
    <dgm:cxn modelId="{6A7FF410-6C97-4A6F-B3DE-E1C175547CFA}" type="presParOf" srcId="{7D8B5AA8-0429-4DFB-BA5F-4CDB67F6F16F}" destId="{84A69A6E-888E-400A-B589-C46BA222912E}" srcOrd="4" destOrd="0" presId="urn:microsoft.com/office/officeart/2005/8/layout/lProcess2"/>
    <dgm:cxn modelId="{74E12C34-3C08-430A-BA98-A1E1908B1170}" type="presParOf" srcId="{7D8B5AA8-0429-4DFB-BA5F-4CDB67F6F16F}" destId="{9E6B7C54-A8C6-4109-A8BC-1F8288EEBA32}" srcOrd="5" destOrd="0" presId="urn:microsoft.com/office/officeart/2005/8/layout/lProcess2"/>
    <dgm:cxn modelId="{9BFB061A-1B64-4485-B7A2-FE529B330107}" type="presParOf" srcId="{7D8B5AA8-0429-4DFB-BA5F-4CDB67F6F16F}" destId="{7339547B-AA7B-4F41-B4DD-E99EB744966C}" srcOrd="6" destOrd="0" presId="urn:microsoft.com/office/officeart/2005/8/layout/lProcess2"/>
    <dgm:cxn modelId="{951A07E5-B80C-4E3B-8E4F-36F4EE950B0D}" type="presParOf" srcId="{7D8B5AA8-0429-4DFB-BA5F-4CDB67F6F16F}" destId="{0C31237F-9900-40AD-B9DE-FBBFC409AF97}" srcOrd="7" destOrd="0" presId="urn:microsoft.com/office/officeart/2005/8/layout/lProcess2"/>
    <dgm:cxn modelId="{A88C96A4-08C9-4D6A-8D46-AB6CDBF34D63}" type="presParOf" srcId="{7D8B5AA8-0429-4DFB-BA5F-4CDB67F6F16F}" destId="{7AF8BD0F-360D-4057-9A05-BDFF94A5EF34}" srcOrd="8" destOrd="0" presId="urn:microsoft.com/office/officeart/2005/8/layout/lProcess2"/>
    <dgm:cxn modelId="{324C7491-5BE2-4AF6-B71B-21055EA1AEB6}" type="presParOf" srcId="{7D8B5AA8-0429-4DFB-BA5F-4CDB67F6F16F}" destId="{1D12658A-48DA-4276-9419-40F40EC36085}" srcOrd="9" destOrd="0" presId="urn:microsoft.com/office/officeart/2005/8/layout/lProcess2"/>
    <dgm:cxn modelId="{EB5027B2-458C-4058-AD0F-B83D417CEEBD}" type="presParOf" srcId="{7D8B5AA8-0429-4DFB-BA5F-4CDB67F6F16F}" destId="{6D72A5D0-4866-4741-A283-F3FA5DC64BAD}" srcOrd="10" destOrd="0" presId="urn:microsoft.com/office/officeart/2005/8/layout/lProcess2"/>
    <dgm:cxn modelId="{033DC156-1A72-45CE-A088-591DAE6C458E}" type="presParOf" srcId="{7D8B5AA8-0429-4DFB-BA5F-4CDB67F6F16F}" destId="{BC16210D-106F-40F8-9788-240EDB2C0A14}" srcOrd="11" destOrd="0" presId="urn:microsoft.com/office/officeart/2005/8/layout/lProcess2"/>
    <dgm:cxn modelId="{658D9896-BA44-4773-A135-70220B4621C8}" type="presParOf" srcId="{7D8B5AA8-0429-4DFB-BA5F-4CDB67F6F16F}" destId="{24FAF61B-30CA-4D0B-85E5-620B4D6263C5}" srcOrd="12" destOrd="0" presId="urn:microsoft.com/office/officeart/2005/8/layout/lProcess2"/>
    <dgm:cxn modelId="{72176510-CA38-4392-A0E3-B284E98549A7}" type="presParOf" srcId="{F9B3A0B2-97F4-4CEA-A757-F09FD82F2912}" destId="{FD7E5804-144F-42A0-B4E9-C1D0E8D81DC3}" srcOrd="3" destOrd="0" presId="urn:microsoft.com/office/officeart/2005/8/layout/lProcess2"/>
    <dgm:cxn modelId="{D3557F7A-AF60-4AB1-B5CF-197EC80BF05A}" type="presParOf" srcId="{F9B3A0B2-97F4-4CEA-A757-F09FD82F2912}" destId="{A1952068-D858-4B3D-A7DA-9BD75C4ADE5D}" srcOrd="4" destOrd="0" presId="urn:microsoft.com/office/officeart/2005/8/layout/lProcess2"/>
    <dgm:cxn modelId="{289A1602-56CB-4077-A71D-C0952947518C}" type="presParOf" srcId="{A1952068-D858-4B3D-A7DA-9BD75C4ADE5D}" destId="{A75A3FDF-346F-486F-BF71-450BBE785A3A}" srcOrd="0" destOrd="0" presId="urn:microsoft.com/office/officeart/2005/8/layout/lProcess2"/>
    <dgm:cxn modelId="{74E5E03B-756B-4EB4-8BB8-6D38D7C86B2F}" type="presParOf" srcId="{A1952068-D858-4B3D-A7DA-9BD75C4ADE5D}" destId="{2A8E22E0-0E76-4D0A-AC35-ADAA622EB2E3}" srcOrd="1" destOrd="0" presId="urn:microsoft.com/office/officeart/2005/8/layout/lProcess2"/>
    <dgm:cxn modelId="{0EF2BD0B-A662-4F3A-9EB2-E24B256A0E34}" type="presParOf" srcId="{A1952068-D858-4B3D-A7DA-9BD75C4ADE5D}" destId="{1F6573A6-2450-437B-82DD-75E30EE22CB0}" srcOrd="2" destOrd="0" presId="urn:microsoft.com/office/officeart/2005/8/layout/lProcess2"/>
    <dgm:cxn modelId="{5DAE1994-940A-4F0C-A061-12362DF1874A}" type="presParOf" srcId="{1F6573A6-2450-437B-82DD-75E30EE22CB0}" destId="{F125C37B-48DE-42E7-9667-F477FAA706D2}" srcOrd="0" destOrd="0" presId="urn:microsoft.com/office/officeart/2005/8/layout/lProcess2"/>
    <dgm:cxn modelId="{66F45F17-7A1B-4964-AA16-CA46A4186CA4}" type="presParOf" srcId="{F125C37B-48DE-42E7-9667-F477FAA706D2}" destId="{400F3BFC-8323-45B1-BFFA-76BC147F2100}" srcOrd="0" destOrd="0" presId="urn:microsoft.com/office/officeart/2005/8/layout/lProcess2"/>
    <dgm:cxn modelId="{5BAC6240-B56A-4D43-A4AD-C3E08D04EAE6}" type="presParOf" srcId="{F125C37B-48DE-42E7-9667-F477FAA706D2}" destId="{A6744B47-AB5F-4D69-BB31-9E70B8EFBB57}" srcOrd="1" destOrd="0" presId="urn:microsoft.com/office/officeart/2005/8/layout/lProcess2"/>
    <dgm:cxn modelId="{017D63FF-F9F4-47CB-834C-DE50F880A6C2}" type="presParOf" srcId="{F125C37B-48DE-42E7-9667-F477FAA706D2}" destId="{7B21412F-A77B-4E8B-8F7F-8FC41F4FD1D9}" srcOrd="2" destOrd="0" presId="urn:microsoft.com/office/officeart/2005/8/layout/lProcess2"/>
    <dgm:cxn modelId="{2951F064-E7DE-4A81-BD9A-9EF179EF437B}" type="presParOf" srcId="{F125C37B-48DE-42E7-9667-F477FAA706D2}" destId="{DFC0F6D8-962E-48B9-9B02-8BAF50FF2A24}" srcOrd="3" destOrd="0" presId="urn:microsoft.com/office/officeart/2005/8/layout/lProcess2"/>
    <dgm:cxn modelId="{9D009AD7-00CA-4207-A213-ED2A3764D644}" type="presParOf" srcId="{F125C37B-48DE-42E7-9667-F477FAA706D2}" destId="{56F9D574-5E98-47BA-8B33-D21786C53DB3}" srcOrd="4" destOrd="0" presId="urn:microsoft.com/office/officeart/2005/8/layout/lProcess2"/>
    <dgm:cxn modelId="{DCFBD2C2-3232-44C2-B9AE-D61B95657DAF}" type="presParOf" srcId="{F125C37B-48DE-42E7-9667-F477FAA706D2}" destId="{1E298555-0B07-4E43-9185-AFA0FF55D21B}" srcOrd="5" destOrd="0" presId="urn:microsoft.com/office/officeart/2005/8/layout/lProcess2"/>
    <dgm:cxn modelId="{CD0C20F7-29F3-4F53-BB9A-85F868185631}" type="presParOf" srcId="{F125C37B-48DE-42E7-9667-F477FAA706D2}" destId="{403B5B47-227E-403F-9495-7279BEC2BDCD}" srcOrd="6" destOrd="0" presId="urn:microsoft.com/office/officeart/2005/8/layout/lProcess2"/>
    <dgm:cxn modelId="{403C4E21-31F6-4F86-9737-D38A35B904C9}" type="presParOf" srcId="{F125C37B-48DE-42E7-9667-F477FAA706D2}" destId="{2EFCCE90-A27D-46C8-933F-C2E9E095E538}" srcOrd="7" destOrd="0" presId="urn:microsoft.com/office/officeart/2005/8/layout/lProcess2"/>
    <dgm:cxn modelId="{50A1F3B9-8B2B-45EE-B7A5-64C6A404CB6A}" type="presParOf" srcId="{F125C37B-48DE-42E7-9667-F477FAA706D2}" destId="{260A0561-C097-43AE-8C23-F15B2976E454}" srcOrd="8" destOrd="0" presId="urn:microsoft.com/office/officeart/2005/8/layout/lProcess2"/>
    <dgm:cxn modelId="{8675242C-2061-4F5C-A73A-86187C439A7F}" type="presParOf" srcId="{F125C37B-48DE-42E7-9667-F477FAA706D2}" destId="{8328E6D6-0642-4178-9003-A52A46307FDC}" srcOrd="9" destOrd="0" presId="urn:microsoft.com/office/officeart/2005/8/layout/lProcess2"/>
    <dgm:cxn modelId="{BF38F1CB-C039-4890-A93E-927FE64FD75D}" type="presParOf" srcId="{F125C37B-48DE-42E7-9667-F477FAA706D2}" destId="{FCACE977-2439-453F-9A41-81E17BC759B7}" srcOrd="10" destOrd="0" presId="urn:microsoft.com/office/officeart/2005/8/layout/lProcess2"/>
    <dgm:cxn modelId="{33101425-2332-4FB3-8649-3667C6A1D859}" type="presParOf" srcId="{F9B3A0B2-97F4-4CEA-A757-F09FD82F2912}" destId="{D5E1CDE2-4DA5-4FCB-8C6E-43169073454C}" srcOrd="5" destOrd="0" presId="urn:microsoft.com/office/officeart/2005/8/layout/lProcess2"/>
    <dgm:cxn modelId="{6CFE7CD9-C39F-425E-931D-E7776715ADF1}" type="presParOf" srcId="{F9B3A0B2-97F4-4CEA-A757-F09FD82F2912}" destId="{89284476-B667-4417-975F-3A1008F8851E}" srcOrd="6" destOrd="0" presId="urn:microsoft.com/office/officeart/2005/8/layout/lProcess2"/>
    <dgm:cxn modelId="{8A6AD516-B18F-4CEA-A722-E28F4CBDD4C3}" type="presParOf" srcId="{89284476-B667-4417-975F-3A1008F8851E}" destId="{232DB114-6E9A-420B-A747-9D8CFB773EF8}" srcOrd="0" destOrd="0" presId="urn:microsoft.com/office/officeart/2005/8/layout/lProcess2"/>
    <dgm:cxn modelId="{23E4BF83-9662-4623-8379-2158179BD6C0}" type="presParOf" srcId="{89284476-B667-4417-975F-3A1008F8851E}" destId="{0A8C70D8-FD9A-4D4E-B61B-D5EA414A2C3E}" srcOrd="1" destOrd="0" presId="urn:microsoft.com/office/officeart/2005/8/layout/lProcess2"/>
    <dgm:cxn modelId="{6B06E986-D8E6-4BFC-839D-0D4804F0B06C}" type="presParOf" srcId="{89284476-B667-4417-975F-3A1008F8851E}" destId="{5DC0B35F-38A4-4AB6-B4FC-9FE15446CE3C}" srcOrd="2" destOrd="0" presId="urn:microsoft.com/office/officeart/2005/8/layout/lProcess2"/>
    <dgm:cxn modelId="{E41B4C7A-F59F-4FB2-865A-2BB62A492A60}" type="presParOf" srcId="{5DC0B35F-38A4-4AB6-B4FC-9FE15446CE3C}" destId="{355D4B4B-7FE3-465D-9D89-9C260401E036}" srcOrd="0" destOrd="0" presId="urn:microsoft.com/office/officeart/2005/8/layout/lProcess2"/>
    <dgm:cxn modelId="{F3C1581E-149F-417A-A97C-C4556A38FE5F}" type="presParOf" srcId="{355D4B4B-7FE3-465D-9D89-9C260401E036}" destId="{8188CC11-89EC-4529-9E78-E266EBF6AB8D}" srcOrd="0" destOrd="0" presId="urn:microsoft.com/office/officeart/2005/8/layout/lProcess2"/>
    <dgm:cxn modelId="{EC297568-53D4-4599-B391-12A9B603E35B}" type="presParOf" srcId="{355D4B4B-7FE3-465D-9D89-9C260401E036}" destId="{519EC9E3-4267-4559-B189-E0D55F49A5C8}" srcOrd="1" destOrd="0" presId="urn:microsoft.com/office/officeart/2005/8/layout/lProcess2"/>
    <dgm:cxn modelId="{F6611D27-4768-4FEC-8506-7F633E0D1F39}" type="presParOf" srcId="{355D4B4B-7FE3-465D-9D89-9C260401E036}" destId="{86BC99B1-BFED-49C4-9AF3-14E575EBAE61}" srcOrd="2" destOrd="0" presId="urn:microsoft.com/office/officeart/2005/8/layout/lProcess2"/>
    <dgm:cxn modelId="{0E0A3791-B7BD-4404-8719-B28F1F3C5FEC}" type="presParOf" srcId="{355D4B4B-7FE3-465D-9D89-9C260401E036}" destId="{47F28CA2-473A-4938-93F9-7093412627FF}" srcOrd="3" destOrd="0" presId="urn:microsoft.com/office/officeart/2005/8/layout/lProcess2"/>
    <dgm:cxn modelId="{D5A97591-4256-4F6E-B3FA-351CD45D39B9}" type="presParOf" srcId="{355D4B4B-7FE3-465D-9D89-9C260401E036}" destId="{6773AB75-B3FE-42D4-B1C9-DB1315415E54}" srcOrd="4" destOrd="0" presId="urn:microsoft.com/office/officeart/2005/8/layout/lProcess2"/>
    <dgm:cxn modelId="{A350DC28-2A8E-4B62-A613-B9322B1868A3}" type="presParOf" srcId="{355D4B4B-7FE3-465D-9D89-9C260401E036}" destId="{6C5A33C7-5703-4357-852F-760216A76511}" srcOrd="5" destOrd="0" presId="urn:microsoft.com/office/officeart/2005/8/layout/lProcess2"/>
    <dgm:cxn modelId="{7F00156C-A2A4-425B-873A-DB2E6843155D}" type="presParOf" srcId="{355D4B4B-7FE3-465D-9D89-9C260401E036}" destId="{9E6DBFE8-E1EF-41D7-BC32-BA49CBF28DD6}" srcOrd="6" destOrd="0" presId="urn:microsoft.com/office/officeart/2005/8/layout/lProcess2"/>
    <dgm:cxn modelId="{13F3028C-0393-4AA8-A1E5-B10CA24D63A8}" type="presParOf" srcId="{355D4B4B-7FE3-465D-9D89-9C260401E036}" destId="{6F6E71D3-206E-4786-9583-035A568E9530}" srcOrd="7" destOrd="0" presId="urn:microsoft.com/office/officeart/2005/8/layout/lProcess2"/>
    <dgm:cxn modelId="{4308C10C-27B1-4156-8E20-561E15838B96}" type="presParOf" srcId="{355D4B4B-7FE3-465D-9D89-9C260401E036}" destId="{0B35F5FB-13D0-4FEC-A286-EE2234D3B4FB}" srcOrd="8" destOrd="0" presId="urn:microsoft.com/office/officeart/2005/8/layout/lProcess2"/>
    <dgm:cxn modelId="{69814DF9-7ACE-4511-B877-6A63CB3C2537}" type="presParOf" srcId="{355D4B4B-7FE3-465D-9D89-9C260401E036}" destId="{D20296AE-62E2-4D1E-A95E-E6BD986C4B44}" srcOrd="9" destOrd="0" presId="urn:microsoft.com/office/officeart/2005/8/layout/lProcess2"/>
    <dgm:cxn modelId="{05B8FB49-F25E-4E22-B08C-F3E8C8DA0F57}" type="presParOf" srcId="{355D4B4B-7FE3-465D-9D89-9C260401E036}" destId="{92B3BE35-4F83-44A8-B200-F017DC24B74B}" srcOrd="1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6">
  <dgm:title val=""/>
  <dgm:desc val=""/>
  <dgm:catLst>
    <dgm:cat type="3D" pri="11600"/>
  </dgm:catLst>
  <dgm:scene3d>
    <a:camera prst="perspectiveRelaxedModerately" zoom="92000"/>
    <a:lightRig rig="balanced" dir="t">
      <a:rot lat="0" lon="0" rev="12700000"/>
    </a:lightRig>
  </dgm:scene3d>
  <dgm:styleLbl name="node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5400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54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5400" prstMaterial="plastic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75000" prstMaterial="plastic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5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2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3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parChTrans1D4">
    <dgm:scene3d>
      <a:camera prst="orthographicFront"/>
      <a:lightRig rig="threePt" dir="t"/>
    </dgm:scene3d>
    <dgm:sp3d z="-25400" prstMaterial="plastic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fgAcc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0080" prstMaterial="plastic">
      <a:bevelT w="25400" h="25400"/>
      <a:bevelB w="254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prstMaterial="plastic">
      <a:bevelT w="25400" h="25400"/>
      <a:bevelB w="25400" h="25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0400" extrusionH="12700" prstMaterial="plastic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0080" prstMaterial="plastic">
      <a:bevelT w="50800" h="50800"/>
      <a:bevelB w="50800" h="508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0.00399</cdr:x>
      <cdr:y>0.12348</cdr:y>
    </cdr:from>
    <cdr:to>
      <cdr:x>0.13711</cdr:x>
      <cdr:y>0.19634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3652" y="402253"/>
          <a:ext cx="789164" cy="237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 smtClean="0"/>
            <a:t>Low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0.00129</cdr:x>
      <cdr:y>0.83899</cdr:y>
    </cdr:from>
    <cdr:to>
      <cdr:x>0.1344</cdr:x>
      <cdr:y>0.91184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7620" y="2733040"/>
          <a:ext cx="789164" cy="237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 smtClean="0"/>
            <a:t>High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0.05741</cdr:x>
      <cdr:y>0.89279</cdr:y>
    </cdr:from>
    <cdr:to>
      <cdr:x>0.19053</cdr:x>
      <cdr:y>0.96564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340360" y="2908300"/>
          <a:ext cx="789164" cy="237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Low</a:t>
          </a:r>
        </a:p>
      </cdr:txBody>
    </cdr:sp>
  </cdr:relSizeAnchor>
  <cdr:relSizeAnchor xmlns:cdr="http://schemas.openxmlformats.org/drawingml/2006/chartDrawing">
    <cdr:from>
      <cdr:x>0.73093</cdr:x>
      <cdr:y>0.88343</cdr:y>
    </cdr:from>
    <cdr:to>
      <cdr:x>0.86405</cdr:x>
      <cdr:y>0.95629</cdr:y>
    </cdr:to>
    <cdr:sp macro="" textlink="">
      <cdr:nvSpPr>
        <cdr:cNvPr id="5" name="TextBox 1"/>
        <cdr:cNvSpPr txBox="1"/>
      </cdr:nvSpPr>
      <cdr:spPr>
        <a:xfrm xmlns:a="http://schemas.openxmlformats.org/drawingml/2006/main">
          <a:off x="4333240" y="2877820"/>
          <a:ext cx="789164" cy="2373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/>
            <a:t>High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/>
          <a:lstStyle>
            <a:lvl1pPr algn="r">
              <a:defRPr sz="1200"/>
            </a:lvl1pPr>
          </a:lstStyle>
          <a:p>
            <a:fld id="{A035BB06-4FCF-469C-A7BD-5036F88FE5D0}" type="datetimeFigureOut">
              <a:rPr lang="en-US" smtClean="0"/>
              <a:pPr/>
              <a:t>7/7/14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19138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53" tIns="48327" rIns="96653" bIns="4832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53" tIns="48327" rIns="96653" bIns="483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53" tIns="48327" rIns="96653" bIns="48327" rtlCol="0" anchor="b"/>
          <a:lstStyle>
            <a:lvl1pPr algn="r">
              <a:defRPr sz="1200"/>
            </a:lvl1pPr>
          </a:lstStyle>
          <a:p>
            <a:fld id="{C4FDE127-0566-4012-B47C-6E977EC982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95378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9D5-CC89-4B38-A118-A804C076736A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Heavy Reading expects the big data technology and services market (for the communications service provider sector) to grow from $1.95 billion in 2013 to $9.83 billion in 2020. </a:t>
            </a:r>
            <a:r>
              <a:rPr lang="en-US" b="1" dirty="0" smtClean="0">
                <a:effectLst/>
              </a:rPr>
              <a:t>Helps convey value of big data and the value associated with analyzing that data.</a:t>
            </a:r>
            <a:r>
              <a:rPr lang="en-US" dirty="0" smtClean="0">
                <a:effectLst/>
              </a:rPr>
              <a:t> This represents a total compound annual growth rate (CAGR) of 26%. Breakout CAGR growth between software, hardware and services are: software will grow at 29.3% CAGR; hardware will grow at 22.8% CAGR; and services will grow at 26.8% CAGR.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/>
              <a:t>http://www.lightreading.com/spit-(service-provider-it)/analytics-big-data/suppliers-gear-up-for-big-data-gold-rush/a/d-id/708488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9D5-CC89-4B38-A118-A804C076736A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697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http://media.pipeline.pubspoke.com/files/asset/615/PipelineMarch2013_A10.pdf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9D5-CC89-4B38-A118-A804C076736A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6972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Increase sales by quickly identifying upsell opportunities.</a:t>
            </a:r>
          </a:p>
          <a:p>
            <a:r>
              <a:rPr lang="en-US" sz="1200" dirty="0" smtClean="0"/>
              <a:t>Expand your product portfolio, using subscriber analytics to guide product and service development.</a:t>
            </a:r>
          </a:p>
          <a:p>
            <a:r>
              <a:rPr lang="en-US" sz="1200" dirty="0" smtClean="0"/>
              <a:t>Reduce churn by providing a superior customer experience.</a:t>
            </a:r>
          </a:p>
          <a:p>
            <a:r>
              <a:rPr lang="en-US" sz="1200" dirty="0" smtClean="0"/>
              <a:t>Anticipate customer expectations to increase/decrease capacity where needed.</a:t>
            </a:r>
          </a:p>
          <a:p>
            <a:r>
              <a:rPr lang="en-US" sz="1200" dirty="0" smtClean="0"/>
              <a:t>Quickly identify service issues and identify how they will affect your customers.</a:t>
            </a:r>
          </a:p>
          <a:p>
            <a:r>
              <a:rPr lang="en-US" sz="1200" dirty="0" smtClean="0"/>
              <a:t>Improve operational efficiency with live operational data.</a:t>
            </a:r>
          </a:p>
          <a:p>
            <a:endParaRPr lang="en-US" dirty="0" smtClean="0"/>
          </a:p>
          <a:p>
            <a:r>
              <a:rPr lang="en-US" dirty="0" smtClean="0"/>
              <a:t>Trouble ticket management</a:t>
            </a:r>
          </a:p>
          <a:p>
            <a:r>
              <a:rPr lang="en-US" dirty="0" smtClean="0"/>
              <a:t>View orders</a:t>
            </a:r>
          </a:p>
          <a:p>
            <a:r>
              <a:rPr lang="en-US" dirty="0" smtClean="0"/>
              <a:t>View leads</a:t>
            </a:r>
          </a:p>
          <a:p>
            <a:r>
              <a:rPr lang="en-US" dirty="0" smtClean="0"/>
              <a:t>Balance Management</a:t>
            </a:r>
          </a:p>
          <a:p>
            <a:r>
              <a:rPr lang="en-US" dirty="0" smtClean="0"/>
              <a:t>Service</a:t>
            </a:r>
            <a:r>
              <a:rPr lang="en-US" baseline="0" dirty="0" smtClean="0"/>
              <a:t> change/change orders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17F511-A068-47DC-A166-4FCA5B5E138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13542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4" name="Footer Placeholder 3"/>
          <p:cNvSpPr>
            <a:spLocks noGrp="1"/>
          </p:cNvSpPr>
          <p:nvPr>
            <p:ph type="ftr" sz="quarter" idx="4"/>
          </p:nvPr>
        </p:nvSpPr>
        <p:spPr bwMode="auto">
          <a:xfrm>
            <a:off x="1" y="9119474"/>
            <a:ext cx="3169920" cy="48006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wrap="square" lIns="96652" tIns="48326" rIns="96652" bIns="48326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SQL Pass Summit 2006</a:t>
            </a:r>
          </a:p>
        </p:txBody>
      </p:sp>
      <p:sp>
        <p:nvSpPr>
          <p:cNvPr id="61445" name="Slide Number Placeholder 4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BD04191-6E92-473E-83BE-538A3CD7DEAE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DE127-0566-4012-B47C-6E977EC9820E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4256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19138"/>
            <a:ext cx="48006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Need a Fly in … Customer</a:t>
            </a:r>
            <a:r>
              <a:rPr lang="en-US" baseline="0" dirty="0" smtClean="0"/>
              <a:t> Experience !!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DE127-0566-4012-B47C-6E977EC9820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 need a chart here that shows a frustrated end user trying to manage their services … voice, internet, TV, </a:t>
            </a:r>
            <a:r>
              <a:rPr lang="en-US" dirty="0" err="1" smtClean="0"/>
              <a:t>etc</a:t>
            </a:r>
            <a:r>
              <a:rPr lang="en-US" dirty="0" smtClean="0"/>
              <a:t> …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GK : This chart is just talking points that we want the following charts to address</a:t>
            </a:r>
          </a:p>
          <a:p>
            <a:r>
              <a:rPr lang="en-US" dirty="0" smtClean="0"/>
              <a:t>We historically have talked about Billing systems, Trouble Ticket systems, provisioning systems, customer portals as if there are disconnected from each other.. Each with their own </a:t>
            </a:r>
            <a:r>
              <a:rPr lang="en-US" dirty="0" err="1" smtClean="0"/>
              <a:t>dept</a:t>
            </a:r>
            <a:r>
              <a:rPr lang="en-US" dirty="0" smtClean="0"/>
              <a:t> and responsibility center</a:t>
            </a:r>
          </a:p>
          <a:p>
            <a:r>
              <a:rPr lang="en-US" dirty="0" smtClean="0"/>
              <a:t>That may fit our operational systems fine, but it is not what Todays customer want .. </a:t>
            </a:r>
          </a:p>
          <a:p>
            <a:r>
              <a:rPr lang="en-US" dirty="0" smtClean="0"/>
              <a:t>What do customers want and what do we as partners need to do together to fulfill that need ? </a:t>
            </a:r>
          </a:p>
          <a:p>
            <a:r>
              <a:rPr lang="en-US" dirty="0" smtClean="0"/>
              <a:t>Lets see what the industry has to say about the state of the customer </a:t>
            </a:r>
          </a:p>
          <a:p>
            <a:endParaRPr lang="en-US" dirty="0" smtClean="0">
              <a:solidFill>
                <a:srgbClr val="FFFF00"/>
              </a:solidFill>
            </a:endParaRPr>
          </a:p>
          <a:p>
            <a:r>
              <a:rPr lang="en-US" dirty="0" smtClean="0">
                <a:solidFill>
                  <a:srgbClr val="FFFF00"/>
                </a:solidFill>
              </a:rPr>
              <a:t>CB: </a:t>
            </a:r>
            <a:r>
              <a:rPr lang="en-US" dirty="0" smtClean="0"/>
              <a:t>We can change graph to anything, hold time, frustration.</a:t>
            </a:r>
            <a:r>
              <a:rPr lang="en-US" baseline="0" dirty="0" smtClean="0"/>
              <a:t> Ultimately the message is the more separate systems you use at your </a:t>
            </a:r>
            <a:r>
              <a:rPr lang="en-US" baseline="0" dirty="0" err="1" smtClean="0"/>
              <a:t>telco</a:t>
            </a:r>
            <a:r>
              <a:rPr lang="en-US" baseline="0" dirty="0" smtClean="0"/>
              <a:t>, the less your customers will like you.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DE127-0566-4012-B47C-6E977EC9820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27713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Despite the challenges facing rural wireless providers, their customers tend to be more loyal than those of the larger carriers. </a:t>
            </a:r>
            <a:r>
              <a:rPr lang="en-US" dirty="0"/>
              <a:t>Churn rates for survey respondents are well below those of the industry as a whole—41% of survey respondents reported annual churn rates of 10% or less, compared to the FCC-reported industry average of 24% to 30% annually. </a:t>
            </a:r>
            <a:r>
              <a:rPr lang="en-US" b="1" dirty="0"/>
              <a:t>This speaks to the quality of service provided by these small carriers—while 79% of survey respondents indicated they have a difficult time matching special incentives offered by larger carriers</a:t>
            </a:r>
            <a:r>
              <a:rPr lang="en-US" dirty="0"/>
              <a:t>, their customers’ loyalty indicates that non-quantitative factors must also play a role. The significance of the human touch—providing outstanding personalized customer care on an ongoing basis—cannot be overestimated.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DE127-0566-4012-B47C-6E977EC9820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0857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Acquisition costs for</a:t>
            </a:r>
            <a:r>
              <a:rPr lang="en-US" baseline="0" dirty="0" smtClean="0"/>
              <a:t> customers </a:t>
            </a:r>
            <a:r>
              <a:rPr lang="en-US" baseline="0" dirty="0" err="1" smtClean="0"/>
              <a:t>ar</a:t>
            </a:r>
            <a:r>
              <a:rPr lang="en-US" baseline="0" dirty="0" smtClean="0"/>
              <a:t> worth it in the long run .. Ling term value …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9D5-CC89-4B38-A118-A804C076736A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6972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baseline="0" dirty="0" smtClean="0"/>
              <a:t>Problem: There is lack of integrated and automated lead cash system </a:t>
            </a:r>
            <a:endParaRPr lang="en-US" b="1" dirty="0" smtClean="0"/>
          </a:p>
          <a:p>
            <a:endParaRPr lang="en-US" b="1" dirty="0" smtClean="0"/>
          </a:p>
          <a:p>
            <a:r>
              <a:rPr lang="en-US" b="1" dirty="0" smtClean="0"/>
              <a:t>Manual Data Entry </a:t>
            </a:r>
            <a:r>
              <a:rPr lang="en-US" dirty="0" smtClean="0"/>
              <a:t>– Manual</a:t>
            </a:r>
            <a:r>
              <a:rPr lang="en-US" baseline="0" dirty="0" smtClean="0"/>
              <a:t> data entry is inefficient and creates potential for error </a:t>
            </a:r>
            <a:endParaRPr lang="en-US" dirty="0" smtClean="0"/>
          </a:p>
          <a:p>
            <a:r>
              <a:rPr lang="en-US" b="1" dirty="0" smtClean="0"/>
              <a:t>Multiple</a:t>
            </a:r>
            <a:r>
              <a:rPr lang="en-US" b="1" baseline="0" dirty="0" smtClean="0"/>
              <a:t> Software Platforms </a:t>
            </a:r>
            <a:r>
              <a:rPr lang="en-US" baseline="0" dirty="0" smtClean="0"/>
              <a:t>– Learning curve associated with each platform. Inefficiency switching between platforms. May lose customer data between platforms or not be able to track touch points within certain platforms </a:t>
            </a:r>
            <a:r>
              <a:rPr lang="en-US" baseline="0" dirty="0" err="1" smtClean="0"/>
              <a:t>ie</a:t>
            </a:r>
            <a:r>
              <a:rPr lang="en-US" baseline="0" dirty="0" smtClean="0"/>
              <a:t> marketing -&gt; sales -&gt; customer care.</a:t>
            </a:r>
            <a:r>
              <a:rPr lang="en-US" dirty="0" smtClean="0"/>
              <a:t> From</a:t>
            </a:r>
            <a:r>
              <a:rPr lang="en-US" baseline="0" dirty="0" smtClean="0"/>
              <a:t> a b</a:t>
            </a:r>
            <a:r>
              <a:rPr lang="en-US" dirty="0" smtClean="0"/>
              <a:t>illing</a:t>
            </a:r>
            <a:r>
              <a:rPr lang="en-US" baseline="0" dirty="0" smtClean="0"/>
              <a:t> perspective, inconsistent and inaccurate data across diverse systems and processes greatly affect order and service quality, resulting in order fall-out, customer dissatisfaction, and increased competition—all which fuel customer base erosion. </a:t>
            </a:r>
          </a:p>
          <a:p>
            <a:r>
              <a:rPr lang="en-US" b="1" baseline="0" dirty="0" smtClean="0"/>
              <a:t>Lack Consolidated Customer Data </a:t>
            </a:r>
            <a:r>
              <a:rPr lang="en-US" baseline="0" dirty="0" smtClean="0"/>
              <a:t>– No single source of customer data for CSP to make educated business decision from. </a:t>
            </a:r>
          </a:p>
          <a:p>
            <a:r>
              <a:rPr lang="en-US" baseline="0" dirty="0" smtClean="0"/>
              <a:t>Revenue Stagnation </a:t>
            </a:r>
          </a:p>
          <a:p>
            <a:pPr defTabSz="966529">
              <a:defRPr/>
            </a:pPr>
            <a:r>
              <a:rPr lang="en-US" b="1" baseline="0" dirty="0" smtClean="0"/>
              <a:t>Customer Care Requirements Increasing </a:t>
            </a:r>
            <a:r>
              <a:rPr lang="en-US" baseline="0" dirty="0" smtClean="0"/>
              <a:t>– As more technical products become available to customers, CSPs are receiving increased calls and service requests. Customers are no longer using a single function of dialing a phone number. Difficulties created by CSP’s existing customer care are adding to customer dissatisfaction leading customers to cancel service and use competing service. CSP’s need a flexible solution to meet increasing customer care needs.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FDE127-0566-4012-B47C-6E977EC9820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88707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9D5-CC89-4B38-A118-A804C076736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6972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F229D5-CC89-4B38-A118-A804C076736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8697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4.png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4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.emf"/><Relationship Id="rId3" Type="http://schemas.openxmlformats.org/officeDocument/2006/relationships/image" Target="../media/image1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914400" cy="381000"/>
          </a:xfrm>
        </p:spPr>
        <p:txBody>
          <a:bodyPr/>
          <a:lstStyle>
            <a:lvl1pPr algn="r">
              <a:defRPr/>
            </a:lvl1pPr>
          </a:lstStyle>
          <a:p>
            <a:fld id="{64E77C91-2791-4B60-B21D-8C3CEB500337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0386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828800"/>
            <a:ext cx="5131830" cy="289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7244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1728702"/>
            <a:ext cx="7589520" cy="18288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100000">
                <a:schemeClr val="accent6"/>
              </a:gs>
              <a:gs pos="41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81201"/>
            <a:ext cx="4648200" cy="17526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0"/>
            <a:ext cx="4648200" cy="762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Documents and Settings\cspence\Desktop\Working\Corporate Slides\CHR_logo_CMYK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2102966" cy="990600"/>
          </a:xfrm>
          <a:prstGeom prst="rect">
            <a:avLst/>
          </a:prstGeom>
          <a:noFill/>
        </p:spPr>
      </p:pic>
      <p:pic>
        <p:nvPicPr>
          <p:cNvPr id="14" name="Picture 2" descr="C:\Documents and Settings\cspence\Desktop\Working\CHR Templates 2011\CHRSolutions.com tag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462" y="6324600"/>
            <a:ext cx="984738" cy="533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 userDrawn="1"/>
        </p:nvSpPr>
        <p:spPr>
          <a:xfrm flipH="1">
            <a:off x="5219700" y="1828800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 userDrawn="1"/>
        </p:nvSpPr>
        <p:spPr>
          <a:xfrm flipH="1">
            <a:off x="5219700" y="2418316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 userDrawn="1"/>
        </p:nvSpPr>
        <p:spPr>
          <a:xfrm flipH="1">
            <a:off x="52197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 userDrawn="1"/>
        </p:nvSpPr>
        <p:spPr>
          <a:xfrm flipH="1">
            <a:off x="5219700" y="3597348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 userDrawn="1"/>
        </p:nvSpPr>
        <p:spPr>
          <a:xfrm flipH="1">
            <a:off x="5219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 userDrawn="1"/>
        </p:nvSpPr>
        <p:spPr>
          <a:xfrm flipH="1">
            <a:off x="5791200" y="1828800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 userDrawn="1"/>
        </p:nvSpPr>
        <p:spPr>
          <a:xfrm flipH="1">
            <a:off x="5791200" y="2418316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 userDrawn="1"/>
        </p:nvSpPr>
        <p:spPr>
          <a:xfrm flipH="1">
            <a:off x="57912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/>
          <p:cNvSpPr/>
          <p:nvPr userDrawn="1"/>
        </p:nvSpPr>
        <p:spPr>
          <a:xfrm flipH="1">
            <a:off x="5791200" y="3597348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/>
          <p:cNvSpPr/>
          <p:nvPr userDrawn="1"/>
        </p:nvSpPr>
        <p:spPr>
          <a:xfrm flipH="1">
            <a:off x="5791200" y="4186862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 userDrawn="1"/>
        </p:nvSpPr>
        <p:spPr>
          <a:xfrm flipH="1">
            <a:off x="63627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/>
          <p:cNvSpPr/>
          <p:nvPr userDrawn="1"/>
        </p:nvSpPr>
        <p:spPr>
          <a:xfrm flipH="1">
            <a:off x="6362700" y="241831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 userDrawn="1"/>
        </p:nvSpPr>
        <p:spPr>
          <a:xfrm flipH="1">
            <a:off x="63627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/>
          <p:cNvSpPr/>
          <p:nvPr userDrawn="1"/>
        </p:nvSpPr>
        <p:spPr>
          <a:xfrm flipH="1">
            <a:off x="6362700" y="3597348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/>
          <p:cNvSpPr/>
          <p:nvPr userDrawn="1"/>
        </p:nvSpPr>
        <p:spPr>
          <a:xfrm flipH="1">
            <a:off x="6362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/>
          <p:nvPr userDrawn="1"/>
        </p:nvSpPr>
        <p:spPr>
          <a:xfrm flipH="1">
            <a:off x="69342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 userDrawn="1"/>
        </p:nvSpPr>
        <p:spPr>
          <a:xfrm flipH="1">
            <a:off x="6934200" y="2418316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/>
          <p:cNvSpPr/>
          <p:nvPr userDrawn="1"/>
        </p:nvSpPr>
        <p:spPr>
          <a:xfrm flipH="1">
            <a:off x="69342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 userDrawn="1"/>
        </p:nvSpPr>
        <p:spPr>
          <a:xfrm flipH="1">
            <a:off x="6934200" y="3597348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 userDrawn="1"/>
        </p:nvSpPr>
        <p:spPr>
          <a:xfrm flipH="1">
            <a:off x="69342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 userDrawn="1"/>
        </p:nvSpPr>
        <p:spPr>
          <a:xfrm flipH="1">
            <a:off x="75057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 userDrawn="1"/>
        </p:nvSpPr>
        <p:spPr>
          <a:xfrm flipH="1">
            <a:off x="7505700" y="241831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 userDrawn="1"/>
        </p:nvSpPr>
        <p:spPr>
          <a:xfrm flipH="1">
            <a:off x="7505700" y="3007832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/>
          <p:cNvSpPr/>
          <p:nvPr userDrawn="1"/>
        </p:nvSpPr>
        <p:spPr>
          <a:xfrm flipH="1">
            <a:off x="75057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/>
          <p:cNvSpPr/>
          <p:nvPr userDrawn="1"/>
        </p:nvSpPr>
        <p:spPr>
          <a:xfrm flipH="1">
            <a:off x="7505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/>
          <p:cNvSpPr/>
          <p:nvPr userDrawn="1"/>
        </p:nvSpPr>
        <p:spPr>
          <a:xfrm flipH="1">
            <a:off x="8077200" y="182880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/>
          <p:cNvSpPr/>
          <p:nvPr userDrawn="1"/>
        </p:nvSpPr>
        <p:spPr>
          <a:xfrm flipH="1">
            <a:off x="8077200" y="2418316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/>
          <p:cNvSpPr/>
          <p:nvPr userDrawn="1"/>
        </p:nvSpPr>
        <p:spPr>
          <a:xfrm flipH="1">
            <a:off x="8077200" y="300783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/>
          <p:cNvSpPr/>
          <p:nvPr userDrawn="1"/>
        </p:nvSpPr>
        <p:spPr>
          <a:xfrm flipH="1">
            <a:off x="80772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 userDrawn="1"/>
        </p:nvSpPr>
        <p:spPr>
          <a:xfrm flipH="1">
            <a:off x="80772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 userDrawn="1"/>
        </p:nvSpPr>
        <p:spPr>
          <a:xfrm flipH="1">
            <a:off x="8648700" y="1828800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 userDrawn="1"/>
        </p:nvSpPr>
        <p:spPr>
          <a:xfrm flipH="1">
            <a:off x="8648700" y="2418316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 userDrawn="1"/>
        </p:nvSpPr>
        <p:spPr>
          <a:xfrm flipH="1">
            <a:off x="8648700" y="3007832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/>
          <p:cNvSpPr/>
          <p:nvPr userDrawn="1"/>
        </p:nvSpPr>
        <p:spPr>
          <a:xfrm flipH="1">
            <a:off x="86487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/>
          <p:cNvSpPr/>
          <p:nvPr userDrawn="1"/>
        </p:nvSpPr>
        <p:spPr>
          <a:xfrm flipH="1">
            <a:off x="8648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/>
          <p:cNvSpPr/>
          <p:nvPr userDrawn="1"/>
        </p:nvSpPr>
        <p:spPr>
          <a:xfrm flipH="1">
            <a:off x="7505700" y="72014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Rectangle 106"/>
          <p:cNvSpPr/>
          <p:nvPr userDrawn="1"/>
        </p:nvSpPr>
        <p:spPr>
          <a:xfrm flipH="1">
            <a:off x="7505700" y="661530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/>
          <p:cNvSpPr/>
          <p:nvPr userDrawn="1"/>
        </p:nvSpPr>
        <p:spPr>
          <a:xfrm flipH="1">
            <a:off x="7505700" y="125104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 userDrawn="1"/>
        </p:nvSpPr>
        <p:spPr>
          <a:xfrm flipH="1">
            <a:off x="8077200" y="72014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 userDrawn="1"/>
        </p:nvSpPr>
        <p:spPr>
          <a:xfrm flipH="1">
            <a:off x="8077200" y="66153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 userDrawn="1"/>
        </p:nvSpPr>
        <p:spPr>
          <a:xfrm flipH="1">
            <a:off x="8077200" y="1251046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/>
          <p:cNvSpPr/>
          <p:nvPr userDrawn="1"/>
        </p:nvSpPr>
        <p:spPr>
          <a:xfrm flipH="1">
            <a:off x="8648700" y="72014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/>
          <p:cNvSpPr/>
          <p:nvPr userDrawn="1"/>
        </p:nvSpPr>
        <p:spPr>
          <a:xfrm flipH="1">
            <a:off x="8648700" y="66153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/>
          <p:cNvSpPr/>
          <p:nvPr userDrawn="1"/>
        </p:nvSpPr>
        <p:spPr>
          <a:xfrm flipH="1">
            <a:off x="8648700" y="1251046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/>
          <p:cNvSpPr/>
          <p:nvPr userDrawn="1"/>
        </p:nvSpPr>
        <p:spPr>
          <a:xfrm>
            <a:off x="381000" y="6550968"/>
            <a:ext cx="228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© CHR Solutions. All Rights Reserved.</a:t>
            </a:r>
            <a:endParaRPr lang="en-US" sz="9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1" name="Text Placeholder 80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953000"/>
            <a:ext cx="4648200" cy="12954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Franklin Gothic Dem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Presenter Information &amp; Client Information GOES HERE…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47F3D-5AD5-4285-8971-09ECF3FBDCBD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28956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CAB03-085C-4551-AC1E-D5B3C450136F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28956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12C3B-CB11-44D6-A750-46C510CD3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24775" y="6236089"/>
            <a:ext cx="1162050" cy="547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12C3B-CB11-44D6-A750-46C510CD3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24775" y="6236089"/>
            <a:ext cx="1162050" cy="547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12C3B-CB11-44D6-A750-46C510CD3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24775" y="6236089"/>
            <a:ext cx="1162050" cy="547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12C3B-CB11-44D6-A750-46C510CD3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24775" y="6236089"/>
            <a:ext cx="1162050" cy="547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12C3B-CB11-44D6-A750-46C510CD3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724775" y="6236089"/>
            <a:ext cx="1162050" cy="54761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914400" cy="381000"/>
          </a:xfrm>
        </p:spPr>
        <p:txBody>
          <a:bodyPr/>
          <a:lstStyle>
            <a:lvl1pPr algn="r">
              <a:defRPr/>
            </a:lvl1pPr>
          </a:lstStyle>
          <a:p>
            <a:fld id="{3CFF429D-AA2F-4766-858A-4F839C759F3E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038600" cy="381000"/>
          </a:xfrm>
        </p:spPr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828800"/>
            <a:ext cx="5131830" cy="289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7244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1728702"/>
            <a:ext cx="7589520" cy="18288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100000">
                <a:schemeClr val="accent6"/>
              </a:gs>
              <a:gs pos="41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81201"/>
            <a:ext cx="4648200" cy="17526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0"/>
            <a:ext cx="4648200" cy="762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Documents and Settings\cspence\Desktop\Working\Corporate Slides\CHR_logo_CMYK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2102966" cy="990600"/>
          </a:xfrm>
          <a:prstGeom prst="rect">
            <a:avLst/>
          </a:prstGeom>
          <a:noFill/>
        </p:spPr>
      </p:pic>
      <p:pic>
        <p:nvPicPr>
          <p:cNvPr id="14" name="Picture 2" descr="C:\Documents and Settings\cspence\Desktop\Working\CHR Templates 2011\CHRSolutions.com tag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462" y="6324600"/>
            <a:ext cx="984738" cy="533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 userDrawn="1"/>
        </p:nvSpPr>
        <p:spPr>
          <a:xfrm flipH="1">
            <a:off x="5219700" y="1828800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flipH="1">
            <a:off x="5219700" y="2418316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H="1">
            <a:off x="52197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H="1">
            <a:off x="5219700" y="3597348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 flipH="1">
            <a:off x="5219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 flipH="1">
            <a:off x="5791200" y="1828800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 flipH="1">
            <a:off x="5791200" y="2418316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 flipH="1">
            <a:off x="57912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flipH="1">
            <a:off x="5791200" y="3597348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flipH="1">
            <a:off x="5791200" y="4186862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 flipH="1">
            <a:off x="63627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flipH="1">
            <a:off x="6362700" y="241831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flipH="1">
            <a:off x="63627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 flipH="1">
            <a:off x="6362700" y="3597348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 flipH="1">
            <a:off x="6362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 flipH="1">
            <a:off x="69342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 flipH="1">
            <a:off x="6934200" y="2418316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flipH="1">
            <a:off x="69342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 flipH="1">
            <a:off x="6934200" y="3597348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 flipH="1">
            <a:off x="69342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 flipH="1">
            <a:off x="75057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 flipH="1">
            <a:off x="7505700" y="241831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flipH="1">
            <a:off x="7505700" y="3007832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flipH="1">
            <a:off x="75057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flipH="1">
            <a:off x="7505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flipH="1">
            <a:off x="8077200" y="182880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flipH="1">
            <a:off x="8077200" y="2418316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flipH="1">
            <a:off x="8077200" y="300783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 flipH="1">
            <a:off x="80772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 flipH="1">
            <a:off x="80772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flipH="1">
            <a:off x="8648700" y="1828800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flipH="1">
            <a:off x="8648700" y="2418316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 flipH="1">
            <a:off x="8648700" y="3007832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 flipH="1">
            <a:off x="86487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flipH="1">
            <a:off x="8648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 flipH="1">
            <a:off x="7505700" y="72014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 userDrawn="1"/>
        </p:nvSpPr>
        <p:spPr>
          <a:xfrm flipH="1">
            <a:off x="7505700" y="661530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 userDrawn="1"/>
        </p:nvSpPr>
        <p:spPr>
          <a:xfrm flipH="1">
            <a:off x="7505700" y="125104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 flipH="1">
            <a:off x="8077200" y="72014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 flipH="1">
            <a:off x="8077200" y="66153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 flipH="1">
            <a:off x="8077200" y="1251046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 flipH="1">
            <a:off x="8648700" y="72014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 flipH="1">
            <a:off x="8648700" y="66153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 flipH="1">
            <a:off x="8648700" y="1251046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 userDrawn="1"/>
        </p:nvSpPr>
        <p:spPr>
          <a:xfrm>
            <a:off x="381000" y="6550968"/>
            <a:ext cx="228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455560">
                    <a:lumMod val="60000"/>
                    <a:lumOff val="40000"/>
                  </a:srgbClr>
                </a:solidFill>
              </a:rPr>
              <a:t>© CHR Solutions. All Rights Reserved.</a:t>
            </a:r>
            <a:endParaRPr lang="en-US" sz="900" dirty="0">
              <a:solidFill>
                <a:srgbClr val="45556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1" name="Text Placeholder 80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953000"/>
            <a:ext cx="4648200" cy="12954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Franklin Gothic Dem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Presenter Information &amp; Client Information GOES HERE…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82221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9DC-6FE4-4256-91DA-06018D257220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67563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523-5918-4B08-A5B9-4CC27A7C5A88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49043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B68-4EF0-4F61-91B2-1C9465A74A68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28956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D662-AF10-4EC1-B8D2-EB93BF4EF1FA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13984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F476-58E5-4AA2-B5BD-3A381F18AD73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3474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E672-FDF4-4BA4-80B4-62BD92D73BCD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313842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67B1-89D3-4765-A36E-B72E69A7CB7D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17669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8E-3ECA-4D21-BB9D-A01E6CA4A1C7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5692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9594-9853-45CF-9F26-0005348E0D9B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266298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4609-F0E6-439D-9883-388C02154895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33727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B41-1C28-4356-8406-773A17D7DD24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43899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Body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ner_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-8965" y="6409956"/>
            <a:ext cx="7128156" cy="457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89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467F"/>
                </a:solidFill>
                <a:latin typeface="Segoe Semi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8585" y="6481784"/>
            <a:ext cx="2683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Worldwide Telecommunications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555958" y="6494567"/>
            <a:ext cx="0" cy="2743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497105" y="6537247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7D055F-F0D3-451F-9F62-B0011DA321D9}" type="slidenum">
              <a:rPr lang="en-US" sz="800" smtClean="0">
                <a:solidFill>
                  <a:srgbClr val="5191CD"/>
                </a:solidFill>
                <a:latin typeface="Segoe" pitchFamily="34" charset="0"/>
              </a:rPr>
              <a:pPr/>
              <a:t>‹#›</a:t>
            </a:fld>
            <a:endParaRPr lang="en-US" sz="800" dirty="0">
              <a:solidFill>
                <a:srgbClr val="5191CD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9504479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914400" cy="381000"/>
          </a:xfrm>
        </p:spPr>
        <p:txBody>
          <a:bodyPr/>
          <a:lstStyle>
            <a:lvl1pPr algn="r">
              <a:defRPr/>
            </a:lvl1pPr>
          </a:lstStyle>
          <a:p>
            <a:fld id="{3CFF429D-AA2F-4766-858A-4F839C759F3E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038600" cy="381000"/>
          </a:xfrm>
        </p:spPr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828800"/>
            <a:ext cx="5131830" cy="289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7244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1728702"/>
            <a:ext cx="7589520" cy="18288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100000">
                <a:schemeClr val="accent6"/>
              </a:gs>
              <a:gs pos="41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81201"/>
            <a:ext cx="4648200" cy="17526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0"/>
            <a:ext cx="4648200" cy="762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Documents and Settings\cspence\Desktop\Working\Corporate Slides\CHR_logo_CMYK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2102966" cy="990600"/>
          </a:xfrm>
          <a:prstGeom prst="rect">
            <a:avLst/>
          </a:prstGeom>
          <a:noFill/>
        </p:spPr>
      </p:pic>
      <p:pic>
        <p:nvPicPr>
          <p:cNvPr id="14" name="Picture 2" descr="C:\Documents and Settings\cspence\Desktop\Working\CHR Templates 2011\CHRSolutions.com tag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462" y="6324600"/>
            <a:ext cx="984738" cy="533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 userDrawn="1"/>
        </p:nvSpPr>
        <p:spPr>
          <a:xfrm flipH="1">
            <a:off x="5219700" y="1828800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flipH="1">
            <a:off x="5219700" y="2418316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H="1">
            <a:off x="52197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H="1">
            <a:off x="5219700" y="3597348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 flipH="1">
            <a:off x="5219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 flipH="1">
            <a:off x="5791200" y="1828800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 flipH="1">
            <a:off x="5791200" y="2418316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 flipH="1">
            <a:off x="57912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flipH="1">
            <a:off x="5791200" y="3597348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flipH="1">
            <a:off x="5791200" y="4186862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 flipH="1">
            <a:off x="63627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flipH="1">
            <a:off x="6362700" y="241831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flipH="1">
            <a:off x="63627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 flipH="1">
            <a:off x="6362700" y="3597348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 flipH="1">
            <a:off x="6362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 flipH="1">
            <a:off x="69342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 flipH="1">
            <a:off x="6934200" y="2418316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flipH="1">
            <a:off x="69342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 flipH="1">
            <a:off x="6934200" y="3597348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 flipH="1">
            <a:off x="69342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 flipH="1">
            <a:off x="75057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 flipH="1">
            <a:off x="7505700" y="241831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flipH="1">
            <a:off x="7505700" y="3007832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flipH="1">
            <a:off x="75057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flipH="1">
            <a:off x="7505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flipH="1">
            <a:off x="8077200" y="182880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flipH="1">
            <a:off x="8077200" y="2418316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flipH="1">
            <a:off x="8077200" y="300783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 flipH="1">
            <a:off x="80772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 flipH="1">
            <a:off x="80772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flipH="1">
            <a:off x="8648700" y="1828800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flipH="1">
            <a:off x="8648700" y="2418316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 flipH="1">
            <a:off x="8648700" y="3007832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 flipH="1">
            <a:off x="86487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flipH="1">
            <a:off x="8648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 flipH="1">
            <a:off x="7505700" y="72014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 userDrawn="1"/>
        </p:nvSpPr>
        <p:spPr>
          <a:xfrm flipH="1">
            <a:off x="7505700" y="661530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 userDrawn="1"/>
        </p:nvSpPr>
        <p:spPr>
          <a:xfrm flipH="1">
            <a:off x="7505700" y="125104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 flipH="1">
            <a:off x="8077200" y="72014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 flipH="1">
            <a:off x="8077200" y="66153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 flipH="1">
            <a:off x="8077200" y="1251046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 flipH="1">
            <a:off x="8648700" y="72014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 flipH="1">
            <a:off x="8648700" y="66153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 flipH="1">
            <a:off x="8648700" y="1251046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 userDrawn="1"/>
        </p:nvSpPr>
        <p:spPr>
          <a:xfrm>
            <a:off x="381000" y="6550968"/>
            <a:ext cx="228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455560">
                    <a:lumMod val="60000"/>
                    <a:lumOff val="40000"/>
                  </a:srgbClr>
                </a:solidFill>
              </a:rPr>
              <a:t>© CHR Solutions. All Rights Reserved.</a:t>
            </a:r>
            <a:endParaRPr lang="en-US" sz="900" dirty="0">
              <a:solidFill>
                <a:srgbClr val="45556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1" name="Text Placeholder 80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953000"/>
            <a:ext cx="4648200" cy="12954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Franklin Gothic Dem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Presenter Information &amp; Client Information GOES HERE…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10909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2C3B59-DAC6-4576-B8E9-76FC47519C26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28956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9DC-6FE4-4256-91DA-06018D257220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4059464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523-5918-4B08-A5B9-4CC27A7C5A88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626706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D662-AF10-4EC1-B8D2-EB93BF4EF1FA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514197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F476-58E5-4AA2-B5BD-3A381F18AD73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90460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E672-FDF4-4BA4-80B4-62BD92D73BCD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4923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67B1-89D3-4765-A36E-B72E69A7CB7D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61823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8E-3ECA-4D21-BB9D-A01E6CA4A1C7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386243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9594-9853-45CF-9F26-0005348E0D9B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53063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4609-F0E6-439D-9883-388C02154895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689865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B41-1C28-4356-8406-773A17D7DD24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1093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BD3D5-0F76-47D7-B6CB-FC19A92935BE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28956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Body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ner_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-8965" y="6409956"/>
            <a:ext cx="7128156" cy="457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89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467F"/>
                </a:solidFill>
                <a:latin typeface="Segoe Semi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8585" y="6481784"/>
            <a:ext cx="2683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Worldwide Telecommunications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555958" y="6494567"/>
            <a:ext cx="0" cy="2743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497105" y="6537247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7D055F-F0D3-451F-9F62-B0011DA321D9}" type="slidenum">
              <a:rPr lang="en-US" sz="800" smtClean="0">
                <a:solidFill>
                  <a:srgbClr val="5191CD"/>
                </a:solidFill>
                <a:latin typeface="Segoe" pitchFamily="34" charset="0"/>
              </a:rPr>
              <a:pPr/>
              <a:t>‹#›</a:t>
            </a:fld>
            <a:endParaRPr lang="en-US" sz="800" dirty="0">
              <a:solidFill>
                <a:srgbClr val="5191CD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827932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914400" cy="381000"/>
          </a:xfrm>
        </p:spPr>
        <p:txBody>
          <a:bodyPr/>
          <a:lstStyle>
            <a:lvl1pPr algn="r">
              <a:defRPr/>
            </a:lvl1pPr>
          </a:lstStyle>
          <a:p>
            <a:fld id="{3CFF429D-AA2F-4766-858A-4F839C759F3E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038600" cy="381000"/>
          </a:xfrm>
        </p:spPr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828800"/>
            <a:ext cx="5131830" cy="289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7244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1728702"/>
            <a:ext cx="7589520" cy="18288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100000">
                <a:schemeClr val="accent6"/>
              </a:gs>
              <a:gs pos="41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81201"/>
            <a:ext cx="4648200" cy="17526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0"/>
            <a:ext cx="4648200" cy="762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Documents and Settings\cspence\Desktop\Working\Corporate Slides\CHR_logo_CMYK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2102966" cy="990600"/>
          </a:xfrm>
          <a:prstGeom prst="rect">
            <a:avLst/>
          </a:prstGeom>
          <a:noFill/>
        </p:spPr>
      </p:pic>
      <p:pic>
        <p:nvPicPr>
          <p:cNvPr id="14" name="Picture 2" descr="C:\Documents and Settings\cspence\Desktop\Working\CHR Templates 2011\CHRSolutions.com tag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462" y="6324600"/>
            <a:ext cx="984738" cy="533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 userDrawn="1"/>
        </p:nvSpPr>
        <p:spPr>
          <a:xfrm flipH="1">
            <a:off x="5219700" y="1828800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flipH="1">
            <a:off x="5219700" y="2418316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H="1">
            <a:off x="52197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H="1">
            <a:off x="5219700" y="3597348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 flipH="1">
            <a:off x="5219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 flipH="1">
            <a:off x="5791200" y="1828800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 flipH="1">
            <a:off x="5791200" y="2418316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 flipH="1">
            <a:off x="57912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flipH="1">
            <a:off x="5791200" y="3597348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flipH="1">
            <a:off x="5791200" y="4186862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 flipH="1">
            <a:off x="63627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flipH="1">
            <a:off x="6362700" y="241831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flipH="1">
            <a:off x="63627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 flipH="1">
            <a:off x="6362700" y="3597348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 flipH="1">
            <a:off x="6362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 flipH="1">
            <a:off x="69342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 flipH="1">
            <a:off x="6934200" y="2418316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flipH="1">
            <a:off x="69342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 flipH="1">
            <a:off x="6934200" y="3597348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 flipH="1">
            <a:off x="69342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 flipH="1">
            <a:off x="75057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 flipH="1">
            <a:off x="7505700" y="241831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flipH="1">
            <a:off x="7505700" y="3007832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flipH="1">
            <a:off x="75057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flipH="1">
            <a:off x="7505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flipH="1">
            <a:off x="8077200" y="182880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flipH="1">
            <a:off x="8077200" y="2418316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flipH="1">
            <a:off x="8077200" y="300783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 flipH="1">
            <a:off x="80772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 flipH="1">
            <a:off x="80772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flipH="1">
            <a:off x="8648700" y="1828800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flipH="1">
            <a:off x="8648700" y="2418316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 flipH="1">
            <a:off x="8648700" y="3007832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 flipH="1">
            <a:off x="86487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flipH="1">
            <a:off x="8648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 flipH="1">
            <a:off x="7505700" y="72014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 userDrawn="1"/>
        </p:nvSpPr>
        <p:spPr>
          <a:xfrm flipH="1">
            <a:off x="7505700" y="661530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 userDrawn="1"/>
        </p:nvSpPr>
        <p:spPr>
          <a:xfrm flipH="1">
            <a:off x="7505700" y="125104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 flipH="1">
            <a:off x="8077200" y="72014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 flipH="1">
            <a:off x="8077200" y="66153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 flipH="1">
            <a:off x="8077200" y="1251046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 flipH="1">
            <a:off x="8648700" y="72014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 flipH="1">
            <a:off x="8648700" y="66153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 flipH="1">
            <a:off x="8648700" y="1251046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 userDrawn="1"/>
        </p:nvSpPr>
        <p:spPr>
          <a:xfrm>
            <a:off x="381000" y="6550968"/>
            <a:ext cx="228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455560">
                    <a:lumMod val="60000"/>
                    <a:lumOff val="40000"/>
                  </a:srgbClr>
                </a:solidFill>
              </a:rPr>
              <a:t>© CHR Solutions. All Rights Reserved.</a:t>
            </a:r>
            <a:endParaRPr lang="en-US" sz="900" dirty="0">
              <a:solidFill>
                <a:srgbClr val="45556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81" name="Text Placeholder 80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953000"/>
            <a:ext cx="4648200" cy="12954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Franklin Gothic Dem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Presenter Information &amp; Client Information GOES HERE…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412151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9DC-6FE4-4256-91DA-06018D257220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707100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28523-5918-4B08-A5B9-4CC27A7C5A88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0192440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D662-AF10-4EC1-B8D2-EB93BF4EF1FA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4752604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7F476-58E5-4AA2-B5BD-3A381F18AD73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5204145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EE672-FDF4-4BA4-80B4-62BD92D73BCD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56442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A67B1-89D3-4765-A36E-B72E69A7CB7D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165588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4D2E8E-3ECA-4D21-BB9D-A01E6CA4A1C7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99476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B9594-9853-45CF-9F26-0005348E0D9B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5046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A032C3-1085-4D66-9CA0-5170279F47B7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28956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54609-F0E6-439D-9883-388C02154895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34701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E09B41-1C28-4356-8406-773A17D7DD24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23956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userDrawn="1">
  <p:cSld name="2_Body Pag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Banner_footer.jp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>
          <a:xfrm>
            <a:off x="-8965" y="6409956"/>
            <a:ext cx="7128156" cy="4570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82894"/>
          </a:xfrm>
        </p:spPr>
        <p:txBody>
          <a:bodyPr>
            <a:normAutofit/>
          </a:bodyPr>
          <a:lstStyle>
            <a:lvl1pPr algn="l">
              <a:defRPr sz="3200">
                <a:solidFill>
                  <a:srgbClr val="00467F"/>
                </a:solidFill>
                <a:latin typeface="Segoe Semibold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548585" y="6481784"/>
            <a:ext cx="26834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prstClr val="white"/>
                </a:solidFill>
              </a:rPr>
              <a:t>Worldwide Telecommunications</a:t>
            </a:r>
            <a:endParaRPr lang="en-US" sz="1400" dirty="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1555958" y="6494567"/>
            <a:ext cx="0" cy="2743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8497105" y="6537247"/>
            <a:ext cx="30970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157D055F-F0D3-451F-9F62-B0011DA321D9}" type="slidenum">
              <a:rPr lang="en-US" sz="800" smtClean="0">
                <a:solidFill>
                  <a:srgbClr val="5191CD"/>
                </a:solidFill>
                <a:latin typeface="Segoe" pitchFamily="34" charset="0"/>
              </a:rPr>
              <a:pPr/>
              <a:t>‹#›</a:t>
            </a:fld>
            <a:endParaRPr lang="en-US" sz="800" dirty="0">
              <a:solidFill>
                <a:srgbClr val="5191CD"/>
              </a:solidFill>
              <a:latin typeface="Sego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2236852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Title Slide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914400" cy="381000"/>
          </a:xfrm>
        </p:spPr>
        <p:txBody>
          <a:bodyPr/>
          <a:lstStyle>
            <a:lvl1pPr algn="r">
              <a:defRPr/>
            </a:lvl1pPr>
          </a:lstStyle>
          <a:p>
            <a:fld id="{428B3420-0A51-4A67-980D-AA9142ECC8EF}" type="datetimeFigureOut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038600" cy="381000"/>
          </a:xfrm>
        </p:spPr>
        <p:txBody>
          <a:bodyPr/>
          <a:lstStyle/>
          <a:p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828800"/>
            <a:ext cx="5131830" cy="289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47244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0" y="1728702"/>
            <a:ext cx="7589520" cy="18288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100000">
                <a:schemeClr val="accent6"/>
              </a:gs>
              <a:gs pos="41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81201"/>
            <a:ext cx="4648200" cy="17526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0"/>
            <a:ext cx="4648200" cy="762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Documents and Settings\cspence\Desktop\Working\Corporate Slides\CHR_logo_CMYK.e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2102966" cy="990600"/>
          </a:xfrm>
          <a:prstGeom prst="rect">
            <a:avLst/>
          </a:prstGeom>
          <a:noFill/>
        </p:spPr>
      </p:pic>
      <p:pic>
        <p:nvPicPr>
          <p:cNvPr id="14" name="Picture 2" descr="C:\Documents and Settings\cspence\Desktop\Working\CHR Templates 2011\CHRSolutions.com tag.e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462" y="6324600"/>
            <a:ext cx="984738" cy="533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/>
        </p:nvSpPr>
        <p:spPr>
          <a:xfrm flipH="1">
            <a:off x="5219700" y="1828800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 flipH="1">
            <a:off x="5219700" y="2418316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 flipH="1">
            <a:off x="52197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5219700" y="3597348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5219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flipH="1">
            <a:off x="5791200" y="1828800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5791200" y="2418316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/>
        </p:nvSpPr>
        <p:spPr>
          <a:xfrm flipH="1">
            <a:off x="57912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/>
        </p:nvSpPr>
        <p:spPr>
          <a:xfrm flipH="1">
            <a:off x="5791200" y="3597348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 flipH="1">
            <a:off x="5791200" y="4186862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 flipH="1">
            <a:off x="63627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 flipH="1">
            <a:off x="6362700" y="241831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 flipH="1">
            <a:off x="63627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/>
        </p:nvSpPr>
        <p:spPr>
          <a:xfrm flipH="1">
            <a:off x="6362700" y="3597348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 flipH="1">
            <a:off x="6362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/>
        </p:nvSpPr>
        <p:spPr>
          <a:xfrm flipH="1">
            <a:off x="69342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/>
        </p:nvSpPr>
        <p:spPr>
          <a:xfrm flipH="1">
            <a:off x="6934200" y="2418316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/>
        </p:nvSpPr>
        <p:spPr>
          <a:xfrm flipH="1">
            <a:off x="69342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 flipH="1">
            <a:off x="6934200" y="3597348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 flipH="1">
            <a:off x="69342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/>
        </p:nvSpPr>
        <p:spPr>
          <a:xfrm flipH="1">
            <a:off x="75057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/>
        </p:nvSpPr>
        <p:spPr>
          <a:xfrm flipH="1">
            <a:off x="7505700" y="241831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 flipH="1">
            <a:off x="7505700" y="3007832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 flipH="1">
            <a:off x="75057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 flipH="1">
            <a:off x="7505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 flipH="1">
            <a:off x="8077200" y="182880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 flipH="1">
            <a:off x="8077200" y="2418316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/>
        </p:nvSpPr>
        <p:spPr>
          <a:xfrm flipH="1">
            <a:off x="8077200" y="300783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 flipH="1">
            <a:off x="80772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 flipH="1">
            <a:off x="80772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/>
        </p:nvSpPr>
        <p:spPr>
          <a:xfrm flipH="1">
            <a:off x="8648700" y="1828800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 flipH="1">
            <a:off x="8648700" y="2418316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/>
        </p:nvSpPr>
        <p:spPr>
          <a:xfrm flipH="1">
            <a:off x="8648700" y="3007832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/>
        </p:nvSpPr>
        <p:spPr>
          <a:xfrm flipH="1">
            <a:off x="86487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/>
        </p:nvSpPr>
        <p:spPr>
          <a:xfrm flipH="1">
            <a:off x="8648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/>
        </p:nvSpPr>
        <p:spPr>
          <a:xfrm flipH="1">
            <a:off x="7505700" y="72014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/>
        </p:nvSpPr>
        <p:spPr>
          <a:xfrm flipH="1">
            <a:off x="7505700" y="661530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/>
        </p:nvSpPr>
        <p:spPr>
          <a:xfrm flipH="1">
            <a:off x="7505700" y="125104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/>
        </p:nvSpPr>
        <p:spPr>
          <a:xfrm flipH="1">
            <a:off x="8077200" y="72014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/>
        </p:nvSpPr>
        <p:spPr>
          <a:xfrm flipH="1">
            <a:off x="8077200" y="66153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/>
        </p:nvSpPr>
        <p:spPr>
          <a:xfrm flipH="1">
            <a:off x="8077200" y="1251046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/>
        </p:nvSpPr>
        <p:spPr>
          <a:xfrm flipH="1">
            <a:off x="8648700" y="72014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/>
        </p:nvSpPr>
        <p:spPr>
          <a:xfrm flipH="1">
            <a:off x="8648700" y="66153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/>
        </p:nvSpPr>
        <p:spPr>
          <a:xfrm flipH="1">
            <a:off x="8648700" y="1251046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/>
        </p:nvSpPr>
        <p:spPr>
          <a:xfrm>
            <a:off x="381000" y="6550968"/>
            <a:ext cx="228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455560">
                    <a:lumMod val="60000"/>
                    <a:lumOff val="40000"/>
                  </a:srgbClr>
                </a:solidFill>
              </a:rPr>
              <a:t>© CHR Solutions. All Rights Reserved.</a:t>
            </a:r>
            <a:endParaRPr lang="en-US" sz="900" dirty="0">
              <a:solidFill>
                <a:srgbClr val="45556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5" name="Text Placeholder 80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953000"/>
            <a:ext cx="4648200" cy="12954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Franklin Gothic Dem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Presenter Information &amp; Client Information GOES HERE…</a:t>
            </a:r>
          </a:p>
        </p:txBody>
      </p:sp>
      <p:sp>
        <p:nvSpPr>
          <p:cNvPr id="59" name="Rectangle 5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7" name="Rectangle 76"/>
          <p:cNvSpPr/>
          <p:nvPr userDrawn="1"/>
        </p:nvSpPr>
        <p:spPr>
          <a:xfrm>
            <a:off x="0" y="1828800"/>
            <a:ext cx="5131830" cy="289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78" name="Straight Connector 77"/>
          <p:cNvCxnSpPr/>
          <p:nvPr userDrawn="1"/>
        </p:nvCxnSpPr>
        <p:spPr>
          <a:xfrm>
            <a:off x="0" y="47244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/>
          <p:cNvSpPr/>
          <p:nvPr userDrawn="1"/>
        </p:nvSpPr>
        <p:spPr>
          <a:xfrm>
            <a:off x="0" y="1728702"/>
            <a:ext cx="7589520" cy="18288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100000">
                <a:schemeClr val="accent6"/>
              </a:gs>
              <a:gs pos="41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80" name="Picture 3" descr="C:\Documents and Settings\cspence\Desktop\Working\Corporate Slides\CHR_logo_CMYK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2102966" cy="990600"/>
          </a:xfrm>
          <a:prstGeom prst="rect">
            <a:avLst/>
          </a:prstGeom>
          <a:noFill/>
        </p:spPr>
      </p:pic>
      <p:pic>
        <p:nvPicPr>
          <p:cNvPr id="81" name="Picture 2" descr="C:\Documents and Settings\cspence\Desktop\Working\CHR Templates 2011\CHRSolutions.com tag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462" y="6324600"/>
            <a:ext cx="984738" cy="533400"/>
          </a:xfrm>
          <a:prstGeom prst="rect">
            <a:avLst/>
          </a:prstGeom>
          <a:noFill/>
        </p:spPr>
      </p:pic>
      <p:sp>
        <p:nvSpPr>
          <p:cNvPr id="82" name="Rectangle 81"/>
          <p:cNvSpPr/>
          <p:nvPr userDrawn="1"/>
        </p:nvSpPr>
        <p:spPr>
          <a:xfrm flipH="1">
            <a:off x="5219700" y="1828800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ectangle 82"/>
          <p:cNvSpPr/>
          <p:nvPr userDrawn="1"/>
        </p:nvSpPr>
        <p:spPr>
          <a:xfrm flipH="1">
            <a:off x="5219700" y="2418316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Rectangle 83"/>
          <p:cNvSpPr/>
          <p:nvPr userDrawn="1"/>
        </p:nvSpPr>
        <p:spPr>
          <a:xfrm flipH="1">
            <a:off x="52197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5" name="Rectangle 84"/>
          <p:cNvSpPr/>
          <p:nvPr userDrawn="1"/>
        </p:nvSpPr>
        <p:spPr>
          <a:xfrm flipH="1">
            <a:off x="5219700" y="3597348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Rectangle 85"/>
          <p:cNvSpPr/>
          <p:nvPr userDrawn="1"/>
        </p:nvSpPr>
        <p:spPr>
          <a:xfrm flipH="1">
            <a:off x="5219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7" name="Rectangle 86"/>
          <p:cNvSpPr/>
          <p:nvPr userDrawn="1"/>
        </p:nvSpPr>
        <p:spPr>
          <a:xfrm flipH="1">
            <a:off x="5791200" y="1828800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Rectangle 87"/>
          <p:cNvSpPr/>
          <p:nvPr userDrawn="1"/>
        </p:nvSpPr>
        <p:spPr>
          <a:xfrm flipH="1">
            <a:off x="5791200" y="2418316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9" name="Rectangle 88"/>
          <p:cNvSpPr/>
          <p:nvPr userDrawn="1"/>
        </p:nvSpPr>
        <p:spPr>
          <a:xfrm flipH="1">
            <a:off x="57912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0" name="Rectangle 89"/>
          <p:cNvSpPr/>
          <p:nvPr userDrawn="1"/>
        </p:nvSpPr>
        <p:spPr>
          <a:xfrm flipH="1">
            <a:off x="5791200" y="3597348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1" name="Rectangle 90"/>
          <p:cNvSpPr/>
          <p:nvPr userDrawn="1"/>
        </p:nvSpPr>
        <p:spPr>
          <a:xfrm flipH="1">
            <a:off x="5791200" y="4186862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2" name="Rectangle 91"/>
          <p:cNvSpPr/>
          <p:nvPr userDrawn="1"/>
        </p:nvSpPr>
        <p:spPr>
          <a:xfrm flipH="1">
            <a:off x="63627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3" name="Rectangle 92"/>
          <p:cNvSpPr/>
          <p:nvPr userDrawn="1"/>
        </p:nvSpPr>
        <p:spPr>
          <a:xfrm flipH="1">
            <a:off x="6362700" y="241831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4" name="Rectangle 93"/>
          <p:cNvSpPr/>
          <p:nvPr userDrawn="1"/>
        </p:nvSpPr>
        <p:spPr>
          <a:xfrm flipH="1">
            <a:off x="63627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5" name="Rectangle 94"/>
          <p:cNvSpPr/>
          <p:nvPr userDrawn="1"/>
        </p:nvSpPr>
        <p:spPr>
          <a:xfrm flipH="1">
            <a:off x="6362700" y="3597348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6" name="Rectangle 95"/>
          <p:cNvSpPr/>
          <p:nvPr userDrawn="1"/>
        </p:nvSpPr>
        <p:spPr>
          <a:xfrm flipH="1">
            <a:off x="6362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7" name="Rectangle 96"/>
          <p:cNvSpPr/>
          <p:nvPr userDrawn="1"/>
        </p:nvSpPr>
        <p:spPr>
          <a:xfrm flipH="1">
            <a:off x="69342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8" name="Rectangle 97"/>
          <p:cNvSpPr/>
          <p:nvPr userDrawn="1"/>
        </p:nvSpPr>
        <p:spPr>
          <a:xfrm flipH="1">
            <a:off x="6934200" y="2418316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9" name="Rectangle 98"/>
          <p:cNvSpPr/>
          <p:nvPr userDrawn="1"/>
        </p:nvSpPr>
        <p:spPr>
          <a:xfrm flipH="1">
            <a:off x="69342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0" name="Rectangle 99"/>
          <p:cNvSpPr/>
          <p:nvPr userDrawn="1"/>
        </p:nvSpPr>
        <p:spPr>
          <a:xfrm flipH="1">
            <a:off x="6934200" y="3597348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 userDrawn="1"/>
        </p:nvSpPr>
        <p:spPr>
          <a:xfrm flipH="1">
            <a:off x="69342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 userDrawn="1"/>
        </p:nvSpPr>
        <p:spPr>
          <a:xfrm flipH="1">
            <a:off x="75057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3" name="Rectangle 102"/>
          <p:cNvSpPr/>
          <p:nvPr userDrawn="1"/>
        </p:nvSpPr>
        <p:spPr>
          <a:xfrm flipH="1">
            <a:off x="7505700" y="241831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4" name="Rectangle 103"/>
          <p:cNvSpPr/>
          <p:nvPr userDrawn="1"/>
        </p:nvSpPr>
        <p:spPr>
          <a:xfrm flipH="1">
            <a:off x="7505700" y="3007832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 userDrawn="1"/>
        </p:nvSpPr>
        <p:spPr>
          <a:xfrm flipH="1">
            <a:off x="75057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5" name="Rectangle 114"/>
          <p:cNvSpPr/>
          <p:nvPr userDrawn="1"/>
        </p:nvSpPr>
        <p:spPr>
          <a:xfrm flipH="1">
            <a:off x="7505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7" name="Rectangle 116"/>
          <p:cNvSpPr/>
          <p:nvPr userDrawn="1"/>
        </p:nvSpPr>
        <p:spPr>
          <a:xfrm flipH="1">
            <a:off x="8077200" y="182880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8" name="Rectangle 117"/>
          <p:cNvSpPr/>
          <p:nvPr userDrawn="1"/>
        </p:nvSpPr>
        <p:spPr>
          <a:xfrm flipH="1">
            <a:off x="8077200" y="2418316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9" name="Rectangle 118"/>
          <p:cNvSpPr/>
          <p:nvPr userDrawn="1"/>
        </p:nvSpPr>
        <p:spPr>
          <a:xfrm flipH="1">
            <a:off x="8077200" y="300783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0" name="Rectangle 119"/>
          <p:cNvSpPr/>
          <p:nvPr userDrawn="1"/>
        </p:nvSpPr>
        <p:spPr>
          <a:xfrm flipH="1">
            <a:off x="80772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1" name="Rectangle 120"/>
          <p:cNvSpPr/>
          <p:nvPr userDrawn="1"/>
        </p:nvSpPr>
        <p:spPr>
          <a:xfrm flipH="1">
            <a:off x="80772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2" name="Rectangle 121"/>
          <p:cNvSpPr/>
          <p:nvPr userDrawn="1"/>
        </p:nvSpPr>
        <p:spPr>
          <a:xfrm flipH="1">
            <a:off x="8648700" y="1828800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3" name="Rectangle 122"/>
          <p:cNvSpPr/>
          <p:nvPr userDrawn="1"/>
        </p:nvSpPr>
        <p:spPr>
          <a:xfrm flipH="1">
            <a:off x="8648700" y="2418316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4" name="Rectangle 123"/>
          <p:cNvSpPr/>
          <p:nvPr userDrawn="1"/>
        </p:nvSpPr>
        <p:spPr>
          <a:xfrm flipH="1">
            <a:off x="8648700" y="3007832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5" name="Rectangle 124"/>
          <p:cNvSpPr/>
          <p:nvPr userDrawn="1"/>
        </p:nvSpPr>
        <p:spPr>
          <a:xfrm flipH="1">
            <a:off x="86487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6" name="Rectangle 125"/>
          <p:cNvSpPr/>
          <p:nvPr userDrawn="1"/>
        </p:nvSpPr>
        <p:spPr>
          <a:xfrm flipH="1">
            <a:off x="8648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7" name="Rectangle 126"/>
          <p:cNvSpPr/>
          <p:nvPr userDrawn="1"/>
        </p:nvSpPr>
        <p:spPr>
          <a:xfrm flipH="1">
            <a:off x="7505700" y="72014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8" name="Rectangle 127"/>
          <p:cNvSpPr/>
          <p:nvPr userDrawn="1"/>
        </p:nvSpPr>
        <p:spPr>
          <a:xfrm flipH="1">
            <a:off x="7505700" y="661530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9" name="Rectangle 128"/>
          <p:cNvSpPr/>
          <p:nvPr userDrawn="1"/>
        </p:nvSpPr>
        <p:spPr>
          <a:xfrm flipH="1">
            <a:off x="7505700" y="125104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0" name="Rectangle 129"/>
          <p:cNvSpPr/>
          <p:nvPr userDrawn="1"/>
        </p:nvSpPr>
        <p:spPr>
          <a:xfrm flipH="1">
            <a:off x="8077200" y="72014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1" name="Rectangle 130"/>
          <p:cNvSpPr/>
          <p:nvPr userDrawn="1"/>
        </p:nvSpPr>
        <p:spPr>
          <a:xfrm flipH="1">
            <a:off x="8077200" y="66153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2" name="Rectangle 131"/>
          <p:cNvSpPr/>
          <p:nvPr userDrawn="1"/>
        </p:nvSpPr>
        <p:spPr>
          <a:xfrm flipH="1">
            <a:off x="8077200" y="1251046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3" name="Rectangle 132"/>
          <p:cNvSpPr/>
          <p:nvPr userDrawn="1"/>
        </p:nvSpPr>
        <p:spPr>
          <a:xfrm flipH="1">
            <a:off x="8648700" y="72014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4" name="Rectangle 133"/>
          <p:cNvSpPr/>
          <p:nvPr userDrawn="1"/>
        </p:nvSpPr>
        <p:spPr>
          <a:xfrm flipH="1">
            <a:off x="8648700" y="66153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5" name="Rectangle 134"/>
          <p:cNvSpPr/>
          <p:nvPr userDrawn="1"/>
        </p:nvSpPr>
        <p:spPr>
          <a:xfrm flipH="1">
            <a:off x="8648700" y="1251046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6" name="Rectangle 135"/>
          <p:cNvSpPr/>
          <p:nvPr userDrawn="1"/>
        </p:nvSpPr>
        <p:spPr>
          <a:xfrm>
            <a:off x="381000" y="6550968"/>
            <a:ext cx="228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455560">
                    <a:lumMod val="60000"/>
                    <a:lumOff val="40000"/>
                  </a:srgbClr>
                </a:solidFill>
              </a:rPr>
              <a:t>© CHR Solutions. All Rights Reserved.</a:t>
            </a:r>
            <a:endParaRPr lang="en-US" sz="900" dirty="0">
              <a:solidFill>
                <a:srgbClr val="45556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61508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3420-0A51-4A67-980D-AA9142ECC8EF}" type="datetimeFigureOut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431561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3420-0A51-4A67-980D-AA9142ECC8EF}" type="datetimeFigureOut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222118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3420-0A51-4A67-980D-AA9142ECC8EF}" type="datetimeFigureOut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472019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3420-0A51-4A67-980D-AA9142ECC8EF}" type="datetimeFigureOut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56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3170342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3420-0A51-4A67-980D-AA9142ECC8EF}" type="datetimeFigureOut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19019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3420-0A51-4A67-980D-AA9142ECC8EF}" type="datetimeFigureOut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56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5124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4/26/2012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28956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3420-0A51-4A67-980D-AA9142ECC8EF}" type="datetimeFigureOut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5958521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3420-0A51-4A67-980D-AA9142ECC8EF}" type="datetimeFigureOut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56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96747403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3420-0A51-4A67-980D-AA9142ECC8EF}" type="datetimeFigureOut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96748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B3420-0A51-4A67-980D-AA9142ECC8EF}" type="datetimeFigureOut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5793353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Slide">
    <p:bg>
      <p:bgPr>
        <a:gradFill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4724400"/>
            <a:ext cx="9144000" cy="21336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05600" y="6477000"/>
            <a:ext cx="914400" cy="381000"/>
          </a:xfrm>
        </p:spPr>
        <p:txBody>
          <a:bodyPr/>
          <a:lstStyle>
            <a:lvl1pPr algn="r">
              <a:defRPr/>
            </a:lvl1pPr>
          </a:lstStyle>
          <a:p>
            <a:fld id="{428B3420-0A51-4A67-980D-AA9142ECC8EF}" type="datetimeFigureOut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4038600" cy="381000"/>
          </a:xfrm>
        </p:spPr>
        <p:txBody>
          <a:bodyPr/>
          <a:lstStyle/>
          <a:p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1828800"/>
            <a:ext cx="5131830" cy="289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4724400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0" y="1728702"/>
            <a:ext cx="7589520" cy="18288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100000">
                <a:schemeClr val="accent6"/>
              </a:gs>
              <a:gs pos="41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981201"/>
            <a:ext cx="4648200" cy="1752600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810000"/>
            <a:ext cx="4648200" cy="762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13" name="Picture 3" descr="C:\Documents and Settings\cspence\Desktop\Working\Corporate Slides\CHR_logo_CMYK.e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57200"/>
            <a:ext cx="2102966" cy="990600"/>
          </a:xfrm>
          <a:prstGeom prst="rect">
            <a:avLst/>
          </a:prstGeom>
          <a:noFill/>
        </p:spPr>
      </p:pic>
      <p:pic>
        <p:nvPicPr>
          <p:cNvPr id="14" name="Picture 2" descr="C:\Documents and Settings\cspence\Desktop\Working\CHR Templates 2011\CHRSolutions.com tag.em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4462" y="6324600"/>
            <a:ext cx="984738" cy="533400"/>
          </a:xfrm>
          <a:prstGeom prst="rect">
            <a:avLst/>
          </a:prstGeom>
          <a:noFill/>
        </p:spPr>
      </p:pic>
      <p:sp>
        <p:nvSpPr>
          <p:cNvPr id="16" name="Rectangle 15"/>
          <p:cNvSpPr/>
          <p:nvPr userDrawn="1"/>
        </p:nvSpPr>
        <p:spPr>
          <a:xfrm flipH="1">
            <a:off x="5219700" y="1828800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 flipH="1">
            <a:off x="5219700" y="2418316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 flipH="1">
            <a:off x="52197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 flipH="1">
            <a:off x="5219700" y="3597348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 flipH="1">
            <a:off x="5219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 flipH="1">
            <a:off x="5791200" y="1828800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 flipH="1">
            <a:off x="5791200" y="2418316"/>
            <a:ext cx="495300" cy="4953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 flipH="1">
            <a:off x="57912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 flipH="1">
            <a:off x="5791200" y="3597348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 flipH="1">
            <a:off x="5791200" y="4186862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Rectangle 47"/>
          <p:cNvSpPr/>
          <p:nvPr userDrawn="1"/>
        </p:nvSpPr>
        <p:spPr>
          <a:xfrm flipH="1">
            <a:off x="63627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9" name="Rectangle 48"/>
          <p:cNvSpPr/>
          <p:nvPr userDrawn="1"/>
        </p:nvSpPr>
        <p:spPr>
          <a:xfrm flipH="1">
            <a:off x="6362700" y="241831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0" name="Rectangle 49"/>
          <p:cNvSpPr/>
          <p:nvPr userDrawn="1"/>
        </p:nvSpPr>
        <p:spPr>
          <a:xfrm flipH="1">
            <a:off x="63627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1" name="Rectangle 50"/>
          <p:cNvSpPr/>
          <p:nvPr userDrawn="1"/>
        </p:nvSpPr>
        <p:spPr>
          <a:xfrm flipH="1">
            <a:off x="6362700" y="3597348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Rectangle 51"/>
          <p:cNvSpPr/>
          <p:nvPr userDrawn="1"/>
        </p:nvSpPr>
        <p:spPr>
          <a:xfrm flipH="1">
            <a:off x="6362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4" name="Rectangle 53"/>
          <p:cNvSpPr/>
          <p:nvPr userDrawn="1"/>
        </p:nvSpPr>
        <p:spPr>
          <a:xfrm flipH="1">
            <a:off x="69342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5" name="Rectangle 54"/>
          <p:cNvSpPr/>
          <p:nvPr userDrawn="1"/>
        </p:nvSpPr>
        <p:spPr>
          <a:xfrm flipH="1">
            <a:off x="6934200" y="2418316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6" name="Rectangle 55"/>
          <p:cNvSpPr/>
          <p:nvPr userDrawn="1"/>
        </p:nvSpPr>
        <p:spPr>
          <a:xfrm flipH="1">
            <a:off x="6934200" y="3007832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 userDrawn="1"/>
        </p:nvSpPr>
        <p:spPr>
          <a:xfrm flipH="1">
            <a:off x="6934200" y="3597348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 userDrawn="1"/>
        </p:nvSpPr>
        <p:spPr>
          <a:xfrm flipH="1">
            <a:off x="69342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59"/>
          <p:cNvSpPr/>
          <p:nvPr userDrawn="1"/>
        </p:nvSpPr>
        <p:spPr>
          <a:xfrm flipH="1">
            <a:off x="7505700" y="1828800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Rectangle 60"/>
          <p:cNvSpPr/>
          <p:nvPr userDrawn="1"/>
        </p:nvSpPr>
        <p:spPr>
          <a:xfrm flipH="1">
            <a:off x="7505700" y="241831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2" name="Rectangle 61"/>
          <p:cNvSpPr/>
          <p:nvPr userDrawn="1"/>
        </p:nvSpPr>
        <p:spPr>
          <a:xfrm flipH="1">
            <a:off x="7505700" y="3007832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3" name="Rectangle 62"/>
          <p:cNvSpPr/>
          <p:nvPr userDrawn="1"/>
        </p:nvSpPr>
        <p:spPr>
          <a:xfrm flipH="1">
            <a:off x="75057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4" name="Rectangle 63"/>
          <p:cNvSpPr/>
          <p:nvPr userDrawn="1"/>
        </p:nvSpPr>
        <p:spPr>
          <a:xfrm flipH="1">
            <a:off x="7505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 userDrawn="1"/>
        </p:nvSpPr>
        <p:spPr>
          <a:xfrm flipH="1">
            <a:off x="8077200" y="182880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 userDrawn="1"/>
        </p:nvSpPr>
        <p:spPr>
          <a:xfrm flipH="1">
            <a:off x="8077200" y="2418316"/>
            <a:ext cx="495300" cy="495300"/>
          </a:xfrm>
          <a:prstGeom prst="rect">
            <a:avLst/>
          </a:prstGeom>
          <a:solidFill>
            <a:srgbClr val="BBC7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8" name="Rectangle 67"/>
          <p:cNvSpPr/>
          <p:nvPr userDrawn="1"/>
        </p:nvSpPr>
        <p:spPr>
          <a:xfrm flipH="1">
            <a:off x="8077200" y="300783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Rectangle 68"/>
          <p:cNvSpPr/>
          <p:nvPr userDrawn="1"/>
        </p:nvSpPr>
        <p:spPr>
          <a:xfrm flipH="1">
            <a:off x="80772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 userDrawn="1"/>
        </p:nvSpPr>
        <p:spPr>
          <a:xfrm flipH="1">
            <a:off x="80772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2" name="Rectangle 71"/>
          <p:cNvSpPr/>
          <p:nvPr userDrawn="1"/>
        </p:nvSpPr>
        <p:spPr>
          <a:xfrm flipH="1">
            <a:off x="8648700" y="1828800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3" name="Rectangle 72"/>
          <p:cNvSpPr/>
          <p:nvPr userDrawn="1"/>
        </p:nvSpPr>
        <p:spPr>
          <a:xfrm flipH="1">
            <a:off x="8648700" y="2418316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4" name="Rectangle 73"/>
          <p:cNvSpPr/>
          <p:nvPr userDrawn="1"/>
        </p:nvSpPr>
        <p:spPr>
          <a:xfrm flipH="1">
            <a:off x="8648700" y="3007832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5" name="Rectangle 74"/>
          <p:cNvSpPr/>
          <p:nvPr userDrawn="1"/>
        </p:nvSpPr>
        <p:spPr>
          <a:xfrm flipH="1">
            <a:off x="8648700" y="3597348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6" name="Rectangle 75"/>
          <p:cNvSpPr/>
          <p:nvPr userDrawn="1"/>
        </p:nvSpPr>
        <p:spPr>
          <a:xfrm flipH="1">
            <a:off x="8648700" y="4186862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6" name="Rectangle 105"/>
          <p:cNvSpPr/>
          <p:nvPr userDrawn="1"/>
        </p:nvSpPr>
        <p:spPr>
          <a:xfrm flipH="1">
            <a:off x="7505700" y="72014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7" name="Rectangle 106"/>
          <p:cNvSpPr/>
          <p:nvPr userDrawn="1"/>
        </p:nvSpPr>
        <p:spPr>
          <a:xfrm flipH="1">
            <a:off x="7505700" y="661530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8" name="Rectangle 107"/>
          <p:cNvSpPr/>
          <p:nvPr userDrawn="1"/>
        </p:nvSpPr>
        <p:spPr>
          <a:xfrm flipH="1">
            <a:off x="7505700" y="1251046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ectangle 108"/>
          <p:cNvSpPr/>
          <p:nvPr userDrawn="1"/>
        </p:nvSpPr>
        <p:spPr>
          <a:xfrm flipH="1">
            <a:off x="8077200" y="72014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0" name="Rectangle 109"/>
          <p:cNvSpPr/>
          <p:nvPr userDrawn="1"/>
        </p:nvSpPr>
        <p:spPr>
          <a:xfrm flipH="1">
            <a:off x="8077200" y="66153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1" name="Rectangle 110"/>
          <p:cNvSpPr/>
          <p:nvPr userDrawn="1"/>
        </p:nvSpPr>
        <p:spPr>
          <a:xfrm flipH="1">
            <a:off x="8077200" y="1251046"/>
            <a:ext cx="495300" cy="495300"/>
          </a:xfrm>
          <a:prstGeom prst="rect">
            <a:avLst/>
          </a:prstGeom>
          <a:solidFill>
            <a:srgbClr val="E4E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2" name="Rectangle 111"/>
          <p:cNvSpPr/>
          <p:nvPr userDrawn="1"/>
        </p:nvSpPr>
        <p:spPr>
          <a:xfrm flipH="1">
            <a:off x="8648700" y="72014"/>
            <a:ext cx="495300" cy="495300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3" name="Rectangle 112"/>
          <p:cNvSpPr/>
          <p:nvPr userDrawn="1"/>
        </p:nvSpPr>
        <p:spPr>
          <a:xfrm flipH="1">
            <a:off x="8648700" y="661530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4" name="Rectangle 113"/>
          <p:cNvSpPr/>
          <p:nvPr userDrawn="1"/>
        </p:nvSpPr>
        <p:spPr>
          <a:xfrm flipH="1">
            <a:off x="8648700" y="1251046"/>
            <a:ext cx="495300" cy="495300"/>
          </a:xfrm>
          <a:prstGeom prst="rect">
            <a:avLst/>
          </a:prstGeom>
          <a:solidFill>
            <a:srgbClr val="EBEF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6" name="Rectangle 115"/>
          <p:cNvSpPr/>
          <p:nvPr userDrawn="1"/>
        </p:nvSpPr>
        <p:spPr>
          <a:xfrm>
            <a:off x="381000" y="6550968"/>
            <a:ext cx="228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455560">
                    <a:lumMod val="60000"/>
                    <a:lumOff val="40000"/>
                  </a:srgbClr>
                </a:solidFill>
              </a:rPr>
              <a:t>© CHR Solutions. All Rights Reserved.</a:t>
            </a:r>
            <a:endParaRPr lang="en-US" sz="900" dirty="0">
              <a:solidFill>
                <a:srgbClr val="45556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65" name="Text Placeholder 80"/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4953000"/>
            <a:ext cx="4648200" cy="1295400"/>
          </a:xfrm>
        </p:spPr>
        <p:txBody>
          <a:bodyPr>
            <a:normAutofit/>
          </a:bodyPr>
          <a:lstStyle>
            <a:lvl1pPr marL="0" indent="0">
              <a:buNone/>
              <a:defRPr sz="1400" baseline="0">
                <a:solidFill>
                  <a:schemeClr val="bg2"/>
                </a:solidFill>
                <a:latin typeface="Franklin Gothic Demi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 smtClean="0"/>
              <a:t>Presenter Information &amp; Client Information GOES HERE…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73723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16038-3F18-4CB3-9519-220F3998DFC2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28956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C5CCB-33F0-4996-A2AA-CAFBFD8CC5AF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28956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25F08-93C9-4AC5-A654-6722821604C5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514600" y="6477000"/>
            <a:ext cx="2895600" cy="381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emf"/><Relationship Id="rId19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28.xml"/><Relationship Id="rId13" Type="http://schemas.openxmlformats.org/officeDocument/2006/relationships/theme" Target="../theme/theme2.xml"/><Relationship Id="rId14" Type="http://schemas.openxmlformats.org/officeDocument/2006/relationships/image" Target="../media/image1.emf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3.xml"/><Relationship Id="rId8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0.xml"/><Relationship Id="rId13" Type="http://schemas.openxmlformats.org/officeDocument/2006/relationships/theme" Target="../theme/theme3.xml"/><Relationship Id="rId14" Type="http://schemas.openxmlformats.org/officeDocument/2006/relationships/image" Target="../media/image1.emf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2.xml"/><Relationship Id="rId13" Type="http://schemas.openxmlformats.org/officeDocument/2006/relationships/theme" Target="../theme/theme4.xml"/><Relationship Id="rId14" Type="http://schemas.openxmlformats.org/officeDocument/2006/relationships/image" Target="../media/image1.emf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41.xml"/><Relationship Id="rId2" Type="http://schemas.openxmlformats.org/officeDocument/2006/relationships/slideLayout" Target="../slideLayouts/slideLayout42.xml"/><Relationship Id="rId3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5.xml"/><Relationship Id="rId6" Type="http://schemas.openxmlformats.org/officeDocument/2006/relationships/slideLayout" Target="../slideLayouts/slideLayout46.xml"/><Relationship Id="rId7" Type="http://schemas.openxmlformats.org/officeDocument/2006/relationships/slideLayout" Target="../slideLayouts/slideLayout47.xml"/><Relationship Id="rId8" Type="http://schemas.openxmlformats.org/officeDocument/2006/relationships/slideLayout" Target="../slideLayouts/slideLayout48.xml"/><Relationship Id="rId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0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64.xml"/><Relationship Id="rId13" Type="http://schemas.openxmlformats.org/officeDocument/2006/relationships/theme" Target="../theme/theme5.xml"/><Relationship Id="rId14" Type="http://schemas.openxmlformats.org/officeDocument/2006/relationships/image" Target="../media/image1.emf"/><Relationship Id="rId15" Type="http://schemas.openxmlformats.org/officeDocument/2006/relationships/image" Target="../media/image2.emf"/><Relationship Id="rId1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4.xml"/><Relationship Id="rId3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7.xml"/><Relationship Id="rId6" Type="http://schemas.openxmlformats.org/officeDocument/2006/relationships/slideLayout" Target="../slideLayouts/slideLayout58.xml"/><Relationship Id="rId7" Type="http://schemas.openxmlformats.org/officeDocument/2006/relationships/slideLayout" Target="../slideLayouts/slideLayout59.xml"/><Relationship Id="rId8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732732"/>
            <a:ext cx="7589520" cy="18288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100000">
                <a:schemeClr val="accent6"/>
              </a:gs>
              <a:gs pos="41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30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477000"/>
            <a:ext cx="1371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fld id="{7D8D9EAA-D39C-4FB1-AB6C-8C30027A2ADE}" type="datetime1">
              <a:rPr lang="en-US" smtClean="0"/>
              <a:pPr/>
              <a:t>7/7/14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77000"/>
            <a:ext cx="685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12AAEB90-EB1D-4438-82DF-67FAD90AB0B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6951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cspence\Desktop\Working\CHR Templates 2011\CHRSolutions.com tag.e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854462" y="6324600"/>
            <a:ext cx="984738" cy="533400"/>
          </a:xfrm>
          <a:prstGeom prst="rect">
            <a:avLst/>
          </a:prstGeom>
          <a:noFill/>
        </p:spPr>
      </p:pic>
      <p:pic>
        <p:nvPicPr>
          <p:cNvPr id="1027" name="Picture 3" descr="C:\Documents and Settings\cspence\Desktop\Working\Corporate Slides\CHR_logo_CMYK.e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7772400" y="411885"/>
            <a:ext cx="1066800" cy="50251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81000" y="6550968"/>
            <a:ext cx="228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© CHR Solutions. All Rights Reserved.</a:t>
            </a:r>
            <a:endParaRPr lang="en-US" sz="9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000" kern="1200">
          <a:solidFill>
            <a:schemeClr val="bg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732732"/>
            <a:ext cx="7589520" cy="18288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100000">
                <a:schemeClr val="accent6"/>
              </a:gs>
              <a:gs pos="41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30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477000"/>
            <a:ext cx="1371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fld id="{5D7A7F6A-4027-42E9-A8DD-9137714E80E1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77000"/>
            <a:ext cx="685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 dirty="0">
              <a:solidFill>
                <a:srgbClr val="45556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6951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cspence\Desktop\Working\CHR Templates 2011\CHRSolutions.com tag.em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4462" y="6324600"/>
            <a:ext cx="984738" cy="533400"/>
          </a:xfrm>
          <a:prstGeom prst="rect">
            <a:avLst/>
          </a:prstGeom>
          <a:noFill/>
        </p:spPr>
      </p:pic>
      <p:pic>
        <p:nvPicPr>
          <p:cNvPr id="1027" name="Picture 3" descr="C:\Documents and Settings\cspence\Desktop\Working\Corporate Slides\CHR_logo_CMYK.em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411885"/>
            <a:ext cx="1066800" cy="50251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381000" y="6550968"/>
            <a:ext cx="228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455560">
                    <a:lumMod val="60000"/>
                    <a:lumOff val="40000"/>
                  </a:srgbClr>
                </a:solidFill>
              </a:rPr>
              <a:t>© CHR Solutions. All Rights Reserved.</a:t>
            </a:r>
            <a:endParaRPr lang="en-US" sz="900" dirty="0">
              <a:solidFill>
                <a:srgbClr val="45556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795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000" kern="1200">
          <a:solidFill>
            <a:schemeClr val="bg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732732"/>
            <a:ext cx="7589520" cy="18288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100000">
                <a:schemeClr val="accent6"/>
              </a:gs>
              <a:gs pos="41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30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477000"/>
            <a:ext cx="1371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fld id="{5D7A7F6A-4027-42E9-A8DD-9137714E80E1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77000"/>
            <a:ext cx="685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 dirty="0">
              <a:solidFill>
                <a:srgbClr val="45556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6951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cspence\Desktop\Working\CHR Templates 2011\CHRSolutions.com tag.em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4462" y="6324600"/>
            <a:ext cx="984738" cy="533400"/>
          </a:xfrm>
          <a:prstGeom prst="rect">
            <a:avLst/>
          </a:prstGeom>
          <a:noFill/>
        </p:spPr>
      </p:pic>
      <p:pic>
        <p:nvPicPr>
          <p:cNvPr id="1027" name="Picture 3" descr="C:\Documents and Settings\cspence\Desktop\Working\Corporate Slides\CHR_logo_CMYK.em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411885"/>
            <a:ext cx="1066800" cy="50251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381000" y="6550968"/>
            <a:ext cx="228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455560">
                    <a:lumMod val="60000"/>
                    <a:lumOff val="40000"/>
                  </a:srgbClr>
                </a:solidFill>
              </a:rPr>
              <a:t>© CHR Solutions. All Rights Reserved.</a:t>
            </a:r>
            <a:endParaRPr lang="en-US" sz="900" dirty="0">
              <a:solidFill>
                <a:srgbClr val="45556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4114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000" kern="1200">
          <a:solidFill>
            <a:schemeClr val="bg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732732"/>
            <a:ext cx="7589520" cy="18288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100000">
                <a:schemeClr val="accent6"/>
              </a:gs>
              <a:gs pos="41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30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86400" y="6477000"/>
            <a:ext cx="1371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fld id="{5D7A7F6A-4027-42E9-A8DD-9137714E80E1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477000"/>
            <a:ext cx="2895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77000"/>
            <a:ext cx="685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 dirty="0">
              <a:solidFill>
                <a:srgbClr val="455560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46951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cspence\Desktop\Working\CHR Templates 2011\CHRSolutions.com tag.emf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4462" y="6324600"/>
            <a:ext cx="984738" cy="533400"/>
          </a:xfrm>
          <a:prstGeom prst="rect">
            <a:avLst/>
          </a:prstGeom>
          <a:noFill/>
        </p:spPr>
      </p:pic>
      <p:pic>
        <p:nvPicPr>
          <p:cNvPr id="1027" name="Picture 3" descr="C:\Documents and Settings\cspence\Desktop\Working\Corporate Slides\CHR_logo_CMYK.emf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411885"/>
            <a:ext cx="1066800" cy="50251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 userDrawn="1"/>
        </p:nvSpPr>
        <p:spPr>
          <a:xfrm>
            <a:off x="381000" y="6550968"/>
            <a:ext cx="228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455560">
                    <a:lumMod val="60000"/>
                    <a:lumOff val="40000"/>
                  </a:srgbClr>
                </a:solidFill>
              </a:rPr>
              <a:t>© CHR Solutions. All Rights Reserved.</a:t>
            </a:r>
            <a:endParaRPr lang="en-US" sz="900" dirty="0">
              <a:solidFill>
                <a:srgbClr val="45556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40772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2000" kern="1200">
          <a:solidFill>
            <a:schemeClr val="bg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732732"/>
            <a:ext cx="7589520" cy="18288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100000">
                <a:schemeClr val="accent6"/>
              </a:gs>
              <a:gs pos="41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4308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43600" y="6477000"/>
            <a:ext cx="9144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2"/>
                </a:solidFill>
              </a:defRPr>
            </a:lvl1pPr>
          </a:lstStyle>
          <a:p>
            <a:fld id="{428B3420-0A51-4A67-980D-AA9142ECC8EF}" type="datetimeFigureOut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14600" y="6477000"/>
            <a:ext cx="32766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6477000"/>
            <a:ext cx="685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r>
              <a:rPr lang="en-US" smtClean="0">
                <a:solidFill>
                  <a:srgbClr val="455560"/>
                </a:solidFill>
              </a:rPr>
              <a:t> </a:t>
            </a:r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‹#›</a:t>
            </a:fld>
            <a:endParaRPr lang="en-US" dirty="0">
              <a:solidFill>
                <a:srgbClr val="455560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46951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Documents and Settings\cspence\Desktop\Working\CHR Templates 2011\CHRSolutions.com tag.e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4462" y="6324600"/>
            <a:ext cx="984738" cy="533400"/>
          </a:xfrm>
          <a:prstGeom prst="rect">
            <a:avLst/>
          </a:prstGeom>
          <a:noFill/>
        </p:spPr>
      </p:pic>
      <p:pic>
        <p:nvPicPr>
          <p:cNvPr id="1027" name="Picture 3" descr="C:\Documents and Settings\cspence\Desktop\Working\Corporate Slides\CHR_logo_CMYK.e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411885"/>
            <a:ext cx="1066800" cy="502515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381000" y="6550968"/>
            <a:ext cx="228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455560">
                    <a:lumMod val="60000"/>
                    <a:lumOff val="40000"/>
                  </a:srgbClr>
                </a:solidFill>
              </a:rPr>
              <a:t>© CHR Solutions. All Rights Reserved.</a:t>
            </a:r>
            <a:endParaRPr lang="en-US" sz="900" dirty="0">
              <a:solidFill>
                <a:srgbClr val="455560">
                  <a:lumMod val="60000"/>
                  <a:lumOff val="40000"/>
                </a:srgb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6477000"/>
            <a:ext cx="9144000" cy="381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732732"/>
            <a:ext cx="7589520" cy="18288"/>
          </a:xfrm>
          <a:prstGeom prst="rect">
            <a:avLst/>
          </a:prstGeom>
          <a:gradFill flip="none" rotWithShape="1">
            <a:gsLst>
              <a:gs pos="0">
                <a:schemeClr val="accent6">
                  <a:alpha val="0"/>
                </a:schemeClr>
              </a:gs>
              <a:gs pos="100000">
                <a:schemeClr val="accent6"/>
              </a:gs>
              <a:gs pos="41000">
                <a:schemeClr val="accent6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6469519"/>
            <a:ext cx="9144000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C:\Documents and Settings\cspence\Desktop\Working\CHR Templates 2011\CHRSolutions.com tag.e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854462" y="6324600"/>
            <a:ext cx="984738" cy="533400"/>
          </a:xfrm>
          <a:prstGeom prst="rect">
            <a:avLst/>
          </a:prstGeom>
          <a:noFill/>
        </p:spPr>
      </p:pic>
      <p:pic>
        <p:nvPicPr>
          <p:cNvPr id="18" name="Picture 3" descr="C:\Documents and Settings\cspence\Desktop\Working\Corporate Slides\CHR_logo_CMYK.e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772400" y="411885"/>
            <a:ext cx="1066800" cy="502515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381000" y="6550968"/>
            <a:ext cx="228600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900" dirty="0" smtClean="0">
                <a:solidFill>
                  <a:srgbClr val="455560">
                    <a:lumMod val="60000"/>
                    <a:lumOff val="40000"/>
                  </a:srgbClr>
                </a:solidFill>
              </a:rPr>
              <a:t>© CHR Solutions. All Rights Reserved.</a:t>
            </a:r>
            <a:endParaRPr lang="en-US" sz="900" dirty="0">
              <a:solidFill>
                <a:srgbClr val="455560">
                  <a:lumMod val="60000"/>
                  <a:lumOff val="4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8698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Franklin Gothic Demi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lang="en-US" sz="2000" kern="1200" dirty="0" smtClean="0">
          <a:solidFill>
            <a:schemeClr val="bg2"/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1800" kern="1200">
          <a:solidFill>
            <a:schemeClr val="bg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bg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–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»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33.gif"/><Relationship Id="rId1" Type="http://schemas.openxmlformats.org/officeDocument/2006/relationships/themeOverride" Target="../theme/themeOverride3.x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5" Type="http://schemas.openxmlformats.org/officeDocument/2006/relationships/image" Target="../media/image36.png"/><Relationship Id="rId6" Type="http://schemas.openxmlformats.org/officeDocument/2006/relationships/image" Target="../media/image37.png"/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4.xml"/><Relationship Id="rId2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image" Target="../media/image12.jpeg"/><Relationship Id="rId20" Type="http://schemas.openxmlformats.org/officeDocument/2006/relationships/image" Target="../media/image23.jpeg"/><Relationship Id="rId21" Type="http://schemas.openxmlformats.org/officeDocument/2006/relationships/image" Target="../media/image24.jpeg"/><Relationship Id="rId10" Type="http://schemas.openxmlformats.org/officeDocument/2006/relationships/image" Target="../media/image13.jpeg"/><Relationship Id="rId11" Type="http://schemas.openxmlformats.org/officeDocument/2006/relationships/image" Target="../media/image14.jpeg"/><Relationship Id="rId12" Type="http://schemas.openxmlformats.org/officeDocument/2006/relationships/image" Target="../media/image15.jpeg"/><Relationship Id="rId13" Type="http://schemas.openxmlformats.org/officeDocument/2006/relationships/image" Target="../media/image16.jpeg"/><Relationship Id="rId14" Type="http://schemas.openxmlformats.org/officeDocument/2006/relationships/image" Target="../media/image17.png"/><Relationship Id="rId15" Type="http://schemas.openxmlformats.org/officeDocument/2006/relationships/image" Target="../media/image18.png"/><Relationship Id="rId16" Type="http://schemas.openxmlformats.org/officeDocument/2006/relationships/image" Target="../media/image19.png"/><Relationship Id="rId17" Type="http://schemas.openxmlformats.org/officeDocument/2006/relationships/image" Target="../media/image20.jpeg"/><Relationship Id="rId18" Type="http://schemas.openxmlformats.org/officeDocument/2006/relationships/image" Target="../media/image21.jpeg"/><Relationship Id="rId19" Type="http://schemas.openxmlformats.org/officeDocument/2006/relationships/image" Target="../media/image22.jpeg"/><Relationship Id="rId1" Type="http://schemas.openxmlformats.org/officeDocument/2006/relationships/slideLayout" Target="../slideLayouts/slideLayout4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26.png"/><Relationship Id="rId5" Type="http://schemas.openxmlformats.org/officeDocument/2006/relationships/image" Target="../media/image27.pn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4" Type="http://schemas.openxmlformats.org/officeDocument/2006/relationships/image" Target="../media/image32.gif"/><Relationship Id="rId1" Type="http://schemas.openxmlformats.org/officeDocument/2006/relationships/themeOverride" Target="../theme/themeOverride2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133600"/>
            <a:ext cx="4648200" cy="1752600"/>
          </a:xfrm>
        </p:spPr>
        <p:txBody>
          <a:bodyPr>
            <a:noAutofit/>
          </a:bodyPr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Is Your Customer Experience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/>
              <a:t>B</a:t>
            </a:r>
            <a:r>
              <a:rPr lang="en-US" sz="2400" dirty="0" smtClean="0"/>
              <a:t>est </a:t>
            </a:r>
            <a:r>
              <a:rPr lang="en-US" sz="2400" dirty="0"/>
              <a:t>I</a:t>
            </a:r>
            <a:r>
              <a:rPr lang="en-US" sz="2400" dirty="0" smtClean="0"/>
              <a:t>t </a:t>
            </a:r>
            <a:r>
              <a:rPr lang="en-US" sz="2400" dirty="0"/>
              <a:t>C</a:t>
            </a:r>
            <a:r>
              <a:rPr lang="en-US" sz="2400" dirty="0" smtClean="0"/>
              <a:t>an </a:t>
            </a:r>
            <a:r>
              <a:rPr lang="en-US" sz="2400" dirty="0"/>
              <a:t>B</a:t>
            </a:r>
            <a:r>
              <a:rPr lang="en-US" sz="2400" dirty="0" smtClean="0"/>
              <a:t>e ?</a:t>
            </a:r>
            <a:br>
              <a:rPr lang="en-US" sz="2400" dirty="0" smtClean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July, 2014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50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Gary Knee</a:t>
            </a:r>
            <a:endParaRPr lang="en-US" dirty="0"/>
          </a:p>
          <a:p>
            <a:r>
              <a:rPr lang="en-US" dirty="0" smtClean="0"/>
              <a:t>Executive Vice President, Software Services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1815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4800" y="104308"/>
            <a:ext cx="8382000" cy="639762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Customer </a:t>
            </a:r>
            <a:r>
              <a:rPr lang="en-US" dirty="0"/>
              <a:t>E</a:t>
            </a:r>
            <a:r>
              <a:rPr lang="en-US" dirty="0" smtClean="0"/>
              <a:t>ngagement </a:t>
            </a:r>
            <a:r>
              <a:rPr lang="en-US" dirty="0"/>
              <a:t>=</a:t>
            </a:r>
            <a:r>
              <a:rPr lang="en-US" dirty="0" smtClean="0"/>
              <a:t> Sales Opportunity!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477000"/>
            <a:ext cx="1371600" cy="381000"/>
          </a:xfrm>
        </p:spPr>
        <p:txBody>
          <a:bodyPr/>
          <a:lstStyle/>
          <a:p>
            <a:fld id="{31891B68-4EF0-4F61-91B2-1C9465A74A68}" type="datetime1">
              <a:rPr lang="en-US" smtClean="0"/>
              <a:pPr/>
              <a:t>7/7/14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6540542"/>
            <a:ext cx="2957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Pipeline,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HeavyReading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62000" y="816244"/>
            <a:ext cx="7872046" cy="5203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6261588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360</a:t>
            </a:r>
            <a:r>
              <a:rPr lang="en-US" b="1" baseline="30000" dirty="0"/>
              <a:t>°</a:t>
            </a:r>
            <a:r>
              <a:rPr lang="en-US" b="1" dirty="0" smtClean="0"/>
              <a:t> </a:t>
            </a:r>
            <a:r>
              <a:rPr lang="en-US" dirty="0" smtClean="0"/>
              <a:t>View of the Customer</a:t>
            </a:r>
            <a:endParaRPr lang="en-US" b="1" baseline="30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B68-4EF0-4F61-91B2-1C9465A74A68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11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04800" y="2819400"/>
            <a:ext cx="8458200" cy="3157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buClr>
                <a:srgbClr val="F47421"/>
              </a:buClr>
            </a:pPr>
            <a:r>
              <a:rPr lang="en-US" sz="2000" dirty="0" smtClean="0">
                <a:solidFill>
                  <a:srgbClr val="455560"/>
                </a:solidFill>
                <a:latin typeface="Franklin Gothic Medium"/>
              </a:rPr>
              <a:t>A 360°view </a:t>
            </a:r>
            <a:r>
              <a:rPr lang="en-US" sz="2000" dirty="0">
                <a:solidFill>
                  <a:srgbClr val="455560"/>
                </a:solidFill>
                <a:latin typeface="Franklin Gothic Medium"/>
              </a:rPr>
              <a:t>involves </a:t>
            </a:r>
            <a:r>
              <a:rPr lang="en-US" sz="2000" dirty="0" smtClean="0">
                <a:solidFill>
                  <a:srgbClr val="455560"/>
                </a:solidFill>
                <a:latin typeface="Franklin Gothic Medium"/>
              </a:rPr>
              <a:t>understanding the customer </a:t>
            </a:r>
            <a:r>
              <a:rPr lang="en-US" sz="2000" i="1" u="sng" dirty="0" smtClean="0">
                <a:solidFill>
                  <a:srgbClr val="455560"/>
                </a:solidFill>
                <a:latin typeface="Franklin Gothic Medium"/>
              </a:rPr>
              <a:t>from lead to cash</a:t>
            </a:r>
            <a:r>
              <a:rPr lang="en-US" sz="2000" dirty="0">
                <a:solidFill>
                  <a:srgbClr val="455560"/>
                </a:solidFill>
                <a:latin typeface="Franklin Gothic Medium"/>
              </a:rPr>
              <a:t>:</a:t>
            </a:r>
          </a:p>
          <a:p>
            <a:pPr>
              <a:spcBef>
                <a:spcPct val="20000"/>
              </a:spcBef>
              <a:buClr>
                <a:srgbClr val="F47421"/>
              </a:buClr>
            </a:pPr>
            <a:endParaRPr lang="en-US" sz="1600" dirty="0">
              <a:solidFill>
                <a:srgbClr val="455560"/>
              </a:solidFill>
              <a:latin typeface="Franklin Gothic Medium"/>
            </a:endParaRPr>
          </a:p>
          <a:p>
            <a:pPr>
              <a:spcBef>
                <a:spcPct val="20000"/>
              </a:spcBef>
              <a:buClr>
                <a:srgbClr val="F47421"/>
              </a:buClr>
            </a:pPr>
            <a:r>
              <a:rPr lang="en-US" sz="1600" b="1" dirty="0">
                <a:solidFill>
                  <a:srgbClr val="455560"/>
                </a:solidFill>
                <a:latin typeface="Franklin Gothic Medium"/>
              </a:rPr>
              <a:t>Before:  </a:t>
            </a:r>
            <a:r>
              <a:rPr lang="en-US" sz="1600" dirty="0">
                <a:solidFill>
                  <a:srgbClr val="455560"/>
                </a:solidFill>
                <a:latin typeface="Franklin Gothic Medium"/>
              </a:rPr>
              <a:t>A clear and concise view of the Subscriber history.  This includes past service issues, subscriptions, campaign exposure.</a:t>
            </a:r>
          </a:p>
          <a:p>
            <a:pPr>
              <a:spcBef>
                <a:spcPct val="20000"/>
              </a:spcBef>
              <a:buClr>
                <a:srgbClr val="F47421"/>
              </a:buClr>
            </a:pPr>
            <a:endParaRPr lang="en-US" sz="1600" dirty="0">
              <a:solidFill>
                <a:srgbClr val="455560"/>
              </a:solidFill>
              <a:latin typeface="Franklin Gothic Medium"/>
            </a:endParaRPr>
          </a:p>
          <a:p>
            <a:pPr>
              <a:spcBef>
                <a:spcPct val="20000"/>
              </a:spcBef>
              <a:buClr>
                <a:srgbClr val="F47421"/>
              </a:buClr>
            </a:pPr>
            <a:r>
              <a:rPr lang="en-US" sz="1600" b="1" dirty="0">
                <a:solidFill>
                  <a:srgbClr val="455560"/>
                </a:solidFill>
                <a:latin typeface="Franklin Gothic Medium"/>
              </a:rPr>
              <a:t>During:  </a:t>
            </a:r>
            <a:r>
              <a:rPr lang="en-US" sz="1600" dirty="0">
                <a:solidFill>
                  <a:srgbClr val="455560"/>
                </a:solidFill>
                <a:latin typeface="Franklin Gothic Medium"/>
              </a:rPr>
              <a:t>Current Subscriber information, including contact information, current products and services, pending orders, outstanding service issues and more.</a:t>
            </a:r>
          </a:p>
          <a:p>
            <a:pPr>
              <a:spcBef>
                <a:spcPct val="20000"/>
              </a:spcBef>
              <a:buClr>
                <a:srgbClr val="F47421"/>
              </a:buClr>
            </a:pPr>
            <a:endParaRPr lang="en-US" sz="1600" dirty="0">
              <a:solidFill>
                <a:srgbClr val="455560"/>
              </a:solidFill>
              <a:latin typeface="Franklin Gothic Medium"/>
            </a:endParaRPr>
          </a:p>
          <a:p>
            <a:pPr>
              <a:spcBef>
                <a:spcPct val="20000"/>
              </a:spcBef>
              <a:buClr>
                <a:srgbClr val="F47421"/>
              </a:buClr>
            </a:pPr>
            <a:r>
              <a:rPr lang="en-US" sz="1600" b="1" dirty="0">
                <a:solidFill>
                  <a:srgbClr val="455560"/>
                </a:solidFill>
                <a:latin typeface="Franklin Gothic Medium"/>
              </a:rPr>
              <a:t>After: </a:t>
            </a:r>
            <a:r>
              <a:rPr lang="en-US" sz="1600" dirty="0">
                <a:solidFill>
                  <a:srgbClr val="455560"/>
                </a:solidFill>
                <a:latin typeface="Franklin Gothic Medium"/>
              </a:rPr>
              <a:t>Ability to collect data, report on it and enable actions that can prevent churn, increase take rates on new products and services.  Ability to rapidly develop and push targeted campaigns.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>
          <a:xfrm>
            <a:off x="304800" y="990600"/>
            <a:ext cx="8382000" cy="1320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lang="en-US" sz="2400" kern="1200" dirty="0" smtClean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–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»"/>
              <a:defRPr sz="16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Clr>
                <a:srgbClr val="F47421"/>
              </a:buClr>
              <a:buFont typeface="Arial" pitchFamily="34" charset="0"/>
              <a:buNone/>
            </a:pPr>
            <a:r>
              <a:rPr lang="en-CA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Data = Knowledge</a:t>
            </a:r>
          </a:p>
          <a:p>
            <a:pPr marL="0" indent="0" algn="ctr">
              <a:buClr>
                <a:srgbClr val="F47421"/>
              </a:buClr>
              <a:buFont typeface="Arial" pitchFamily="34" charset="0"/>
              <a:buNone/>
            </a:pPr>
            <a:r>
              <a:rPr lang="en-CA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Knowledge can provide:  increased </a:t>
            </a:r>
            <a:r>
              <a:rPr lang="en-CA" sz="4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customer </a:t>
            </a:r>
            <a:r>
              <a:rPr lang="en-CA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satisfaction and </a:t>
            </a:r>
          </a:p>
          <a:p>
            <a:pPr marL="0" indent="0" algn="ctr">
              <a:buClr>
                <a:srgbClr val="F47421"/>
              </a:buClr>
              <a:buFont typeface="Arial" pitchFamily="34" charset="0"/>
              <a:buNone/>
            </a:pPr>
            <a:r>
              <a:rPr lang="en-CA" sz="4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improved sales</a:t>
            </a:r>
            <a:endParaRPr lang="en-CA" sz="48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118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What Does Customer Data Mean for You?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219200"/>
            <a:ext cx="7924800" cy="4294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lang="en-US" sz="240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»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Terabytes of customer data are useless unless you have a way to analyze it. </a:t>
            </a:r>
          </a:p>
          <a:p>
            <a:r>
              <a:rPr lang="en-US" sz="2800" dirty="0" smtClean="0"/>
              <a:t>Problems </a:t>
            </a:r>
            <a:r>
              <a:rPr lang="en-US" sz="2800" dirty="0"/>
              <a:t>that can be resolved by analyzing big data:</a:t>
            </a:r>
          </a:p>
          <a:p>
            <a:pPr lvl="1"/>
            <a:r>
              <a:rPr lang="en-US" sz="2400" dirty="0"/>
              <a:t>Targeted </a:t>
            </a:r>
            <a:r>
              <a:rPr lang="en-US" sz="2400" dirty="0" smtClean="0"/>
              <a:t>offers</a:t>
            </a:r>
          </a:p>
          <a:p>
            <a:pPr lvl="1"/>
            <a:r>
              <a:rPr lang="en-US" sz="2400" dirty="0" smtClean="0"/>
              <a:t>Automated campaign </a:t>
            </a:r>
            <a:r>
              <a:rPr lang="en-US" sz="2400" dirty="0"/>
              <a:t>management</a:t>
            </a:r>
          </a:p>
          <a:p>
            <a:pPr lvl="1"/>
            <a:r>
              <a:rPr lang="en-US" sz="2400" dirty="0"/>
              <a:t>Churn prediction</a:t>
            </a:r>
          </a:p>
          <a:p>
            <a:pPr lvl="1"/>
            <a:r>
              <a:rPr lang="en-US" sz="2400" dirty="0"/>
              <a:t>Proactive customer care</a:t>
            </a:r>
            <a:endParaRPr lang="en-US" sz="2400" dirty="0" smtClean="0"/>
          </a:p>
          <a:p>
            <a:endParaRPr lang="en-US" sz="2800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477000"/>
            <a:ext cx="1371600" cy="381000"/>
          </a:xfrm>
        </p:spPr>
        <p:txBody>
          <a:bodyPr/>
          <a:lstStyle/>
          <a:p>
            <a:fld id="{31891B68-4EF0-4F61-91B2-1C9465A74A68}" type="datetime1">
              <a:rPr lang="en-US" smtClean="0"/>
              <a:pPr/>
              <a:t>7/7/14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826921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Turn Data </a:t>
            </a:r>
            <a:r>
              <a:rPr lang="en-US" dirty="0"/>
              <a:t>I</a:t>
            </a:r>
            <a:r>
              <a:rPr lang="en-US" dirty="0" smtClean="0"/>
              <a:t>nto </a:t>
            </a:r>
            <a:r>
              <a:rPr lang="en-US" dirty="0"/>
              <a:t>K</a:t>
            </a:r>
            <a:r>
              <a:rPr lang="en-US" dirty="0" smtClean="0"/>
              <a:t>nowledge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219200"/>
            <a:ext cx="7924800" cy="4294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lang="en-US" sz="240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»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32% of enterprise decision-makers </a:t>
            </a:r>
            <a:r>
              <a:rPr lang="en-US" sz="2800" dirty="0"/>
              <a:t>stated they can’t answer customer questions accurately or consistently because they don’t have access to the right data. </a:t>
            </a: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 smtClean="0"/>
              <a:t>51% of </a:t>
            </a:r>
            <a:r>
              <a:rPr lang="en-US" sz="2800" dirty="0"/>
              <a:t>customer-service strategy decision-makers stated they struggle with data challenges </a:t>
            </a:r>
            <a:endParaRPr lang="en-US" sz="2800" dirty="0" smtClean="0"/>
          </a:p>
          <a:p>
            <a:endParaRPr lang="en-US" sz="2800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477000"/>
            <a:ext cx="1371600" cy="381000"/>
          </a:xfrm>
        </p:spPr>
        <p:txBody>
          <a:bodyPr/>
          <a:lstStyle/>
          <a:p>
            <a:fld id="{31891B68-4EF0-4F61-91B2-1C9465A74A68}" type="datetime1">
              <a:rPr lang="en-US" smtClean="0"/>
              <a:pPr/>
              <a:t>7/7/14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6540542"/>
            <a:ext cx="2957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Pipeline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806224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Adoption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Early Adopter</a:t>
            </a:r>
          </a:p>
          <a:p>
            <a:pPr lvl="1"/>
            <a:r>
              <a:rPr lang="en-US" sz="2400" dirty="0"/>
              <a:t>Has already set the pace in CEM in its market to establish itself as the leading market brand</a:t>
            </a:r>
          </a:p>
          <a:p>
            <a:r>
              <a:rPr lang="en-US" sz="2800" dirty="0"/>
              <a:t>Fast Follower</a:t>
            </a:r>
          </a:p>
          <a:p>
            <a:pPr lvl="1"/>
            <a:r>
              <a:rPr lang="en-US" sz="2400" dirty="0"/>
              <a:t>Needs to catch up with the leading benchmark for CE in its market to improve subscriber numbers and profitability.</a:t>
            </a:r>
          </a:p>
          <a:p>
            <a:r>
              <a:rPr lang="en-US" sz="2800" dirty="0"/>
              <a:t>Mainstream Adopter</a:t>
            </a:r>
          </a:p>
          <a:p>
            <a:pPr lvl="1"/>
            <a:r>
              <a:rPr lang="en-US" sz="2400" dirty="0"/>
              <a:t>Needs to maintain its business on a sound financial footing which means understanding its customers better and refining how and what it sells them</a:t>
            </a:r>
          </a:p>
          <a:p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9DC-6FE4-4256-91DA-06018D257220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14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95086917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of the Customer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81600"/>
          </a:xfrm>
        </p:spPr>
        <p:txBody>
          <a:bodyPr>
            <a:normAutofit/>
          </a:bodyPr>
          <a:lstStyle/>
          <a:p>
            <a:r>
              <a:rPr lang="en-US" dirty="0"/>
              <a:t>Even in a negative economy, customer experience is a high priority for consumers, with 60% often or always paying more for a better experience.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1200" i="1" dirty="0" smtClean="0">
                <a:latin typeface="+mn-lt"/>
              </a:rPr>
              <a:t>Source</a:t>
            </a:r>
            <a:r>
              <a:rPr lang="en-US" sz="1200" i="1" dirty="0">
                <a:latin typeface="+mn-lt"/>
              </a:rPr>
              <a:t>: Harris Interactive, Customer Experience Impact Report</a:t>
            </a:r>
          </a:p>
          <a:p>
            <a:r>
              <a:rPr lang="en-US" dirty="0"/>
              <a:t>81% of companies with strong capabilities and competencies for delivering customer experience excellence are outperforming their competition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1200" i="1" dirty="0" smtClean="0">
                <a:latin typeface="+mn-lt"/>
              </a:rPr>
              <a:t>Source</a:t>
            </a:r>
            <a:r>
              <a:rPr lang="en-US" sz="1200" i="1" dirty="0">
                <a:latin typeface="+mn-lt"/>
              </a:rPr>
              <a:t>: Peppers &amp; Rogers Group, 2009 Customer Experience Maturity Monitor </a:t>
            </a:r>
            <a:endParaRPr lang="en-US" sz="1200" dirty="0">
              <a:latin typeface="+mn-lt"/>
            </a:endParaRPr>
          </a:p>
          <a:p>
            <a:r>
              <a:rPr lang="en-US" dirty="0"/>
              <a:t>Out of best in class companies: 91% provide customers the ability to track issues over the web, 57% measure support center success across email, chat, web, and voice, and 62% use integrated voice response (IVR)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1200" i="1" dirty="0" smtClean="0">
                <a:latin typeface="+mn-lt"/>
              </a:rPr>
              <a:t>Source</a:t>
            </a:r>
            <a:r>
              <a:rPr lang="en-US" sz="1200" i="1" dirty="0">
                <a:latin typeface="+mn-lt"/>
              </a:rPr>
              <a:t>: Aberdeen Group</a:t>
            </a:r>
            <a:endParaRPr lang="en-US" sz="1200" dirty="0">
              <a:latin typeface="+mn-lt"/>
            </a:endParaRPr>
          </a:p>
          <a:p>
            <a:r>
              <a:rPr lang="en-US" dirty="0"/>
              <a:t>70% of customer experience management best in class adopters use customer feedback to make strategic decision. 50% of industry-average organizations and 29% of laggards do.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1200" i="1" dirty="0" smtClean="0">
                <a:latin typeface="+mn-lt"/>
              </a:rPr>
              <a:t>Source</a:t>
            </a:r>
            <a:r>
              <a:rPr lang="en-US" sz="1200" i="1" dirty="0">
                <a:latin typeface="+mn-lt"/>
              </a:rPr>
              <a:t>: Aberdeen Group, Customer Experience Management: Engaging Loyal Customers to Evangelize Your Brand </a:t>
            </a:r>
            <a:endParaRPr lang="en-US" sz="1200" dirty="0">
              <a:latin typeface="+mn-lt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9DC-6FE4-4256-91DA-06018D257220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15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298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</a:t>
            </a:r>
            <a:r>
              <a:rPr lang="en-US" dirty="0"/>
              <a:t>of the Customer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181600"/>
          </a:xfrm>
        </p:spPr>
        <p:txBody>
          <a:bodyPr>
            <a:noAutofit/>
          </a:bodyPr>
          <a:lstStyle/>
          <a:p>
            <a:r>
              <a:rPr lang="en-US" dirty="0" smtClean="0"/>
              <a:t>Top three </a:t>
            </a:r>
            <a:r>
              <a:rPr lang="en-US" dirty="0"/>
              <a:t>drivers for investing in </a:t>
            </a:r>
            <a:r>
              <a:rPr lang="en-US" dirty="0" smtClean="0"/>
              <a:t>Customer </a:t>
            </a:r>
            <a:r>
              <a:rPr lang="en-US" dirty="0"/>
              <a:t>E</a:t>
            </a:r>
            <a:r>
              <a:rPr lang="en-US" dirty="0" smtClean="0"/>
              <a:t>xperience Management:</a:t>
            </a:r>
            <a:endParaRPr lang="en-US" dirty="0"/>
          </a:p>
          <a:p>
            <a:pPr lvl="1"/>
            <a:r>
              <a:rPr lang="en-US" dirty="0" smtClean="0"/>
              <a:t>Improve customer retention </a:t>
            </a:r>
            <a:r>
              <a:rPr lang="en-US" dirty="0"/>
              <a:t> </a:t>
            </a:r>
            <a:r>
              <a:rPr lang="en-US" dirty="0" smtClean="0"/>
              <a:t>(42 %)</a:t>
            </a:r>
            <a:endParaRPr lang="en-US" dirty="0"/>
          </a:p>
          <a:p>
            <a:pPr lvl="1"/>
            <a:r>
              <a:rPr lang="en-US" dirty="0" smtClean="0"/>
              <a:t>Improve customer satisfaction </a:t>
            </a:r>
            <a:r>
              <a:rPr lang="en-US" dirty="0"/>
              <a:t> </a:t>
            </a:r>
            <a:r>
              <a:rPr lang="en-US" dirty="0" smtClean="0"/>
              <a:t>(33 %)</a:t>
            </a:r>
            <a:endParaRPr lang="en-US" dirty="0"/>
          </a:p>
          <a:p>
            <a:pPr lvl="1"/>
            <a:r>
              <a:rPr lang="en-US" dirty="0" smtClean="0"/>
              <a:t>Increase </a:t>
            </a:r>
            <a:r>
              <a:rPr lang="en-US" dirty="0"/>
              <a:t>cross-selling and up-selling (32 %)</a:t>
            </a:r>
            <a:br>
              <a:rPr lang="en-US" dirty="0"/>
            </a:br>
            <a:r>
              <a:rPr lang="en-US" dirty="0"/>
              <a:t>	</a:t>
            </a:r>
            <a:r>
              <a:rPr lang="en-US" sz="1200" i="1" dirty="0"/>
              <a:t>Source: Aberdeen report – Customer Experience Management: Engaging Loyal Customers to Evangelize Your Brand</a:t>
            </a:r>
            <a:endParaRPr lang="en-US" sz="1200" dirty="0"/>
          </a:p>
          <a:p>
            <a:r>
              <a:rPr lang="en-US" dirty="0" smtClean="0"/>
              <a:t>Dissatisfied customers </a:t>
            </a:r>
            <a:r>
              <a:rPr lang="en-US" dirty="0"/>
              <a:t>will tell between 9 and 15 people about their experience. </a:t>
            </a:r>
            <a:r>
              <a:rPr lang="en-US" dirty="0" smtClean="0"/>
              <a:t> </a:t>
            </a:r>
            <a:r>
              <a:rPr lang="en-US" dirty="0"/>
              <a:t>13% of dissatisfied customers tell more than 20 people.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1200" i="1" dirty="0" smtClean="0">
                <a:latin typeface="+mn-lt"/>
              </a:rPr>
              <a:t>Source</a:t>
            </a:r>
            <a:r>
              <a:rPr lang="en-US" sz="1200" i="1" dirty="0">
                <a:latin typeface="+mn-lt"/>
              </a:rPr>
              <a:t>: White House Office of Consumer Affairs, Washington, DC</a:t>
            </a:r>
          </a:p>
          <a:p>
            <a:r>
              <a:rPr lang="en-US" dirty="0"/>
              <a:t>86% of consumers quit doing business with a company because of a bad </a:t>
            </a:r>
            <a:r>
              <a:rPr lang="en-US" dirty="0" smtClean="0"/>
              <a:t>experience</a:t>
            </a:r>
            <a:r>
              <a:rPr lang="en-US" dirty="0"/>
              <a:t>, up from 59% 4 years ago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1200" i="1" dirty="0" smtClean="0">
                <a:latin typeface="+mn-lt"/>
              </a:rPr>
              <a:t>Source</a:t>
            </a:r>
            <a:r>
              <a:rPr lang="en-US" sz="1200" i="1" dirty="0">
                <a:latin typeface="+mn-lt"/>
              </a:rPr>
              <a:t>: Harris Interactive, Customer Experience Impact Report</a:t>
            </a:r>
            <a:endParaRPr lang="en-US" sz="1200" dirty="0">
              <a:latin typeface="+mn-lt"/>
            </a:endParaRPr>
          </a:p>
          <a:p>
            <a:r>
              <a:rPr lang="en-US" dirty="0"/>
              <a:t>For every customer complaint, there are 26 other customers who have remained silent</a:t>
            </a:r>
            <a:br>
              <a:rPr lang="en-US" dirty="0"/>
            </a:br>
            <a:r>
              <a:rPr lang="en-US" dirty="0" smtClean="0"/>
              <a:t>	</a:t>
            </a:r>
            <a:r>
              <a:rPr lang="en-US" sz="1200" i="1" dirty="0" smtClean="0">
                <a:latin typeface="+mn-lt"/>
              </a:rPr>
              <a:t>Source</a:t>
            </a:r>
            <a:r>
              <a:rPr lang="en-US" sz="1200" i="1" dirty="0">
                <a:latin typeface="+mn-lt"/>
              </a:rPr>
              <a:t>: Lee Resource Inc</a:t>
            </a:r>
          </a:p>
          <a:p>
            <a:endParaRPr lang="en-US" sz="11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9DC-6FE4-4256-91DA-06018D257220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16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386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Value </a:t>
            </a:r>
            <a:r>
              <a:rPr lang="en-US" dirty="0"/>
              <a:t>of the Customer Experience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400" dirty="0"/>
              <a:t>Customer churn is caused by customer feelings of poor treatment 68% of the time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1300" i="1" dirty="0">
                <a:latin typeface="+mn-lt"/>
              </a:rPr>
              <a:t>Source: TARP</a:t>
            </a:r>
            <a:endParaRPr lang="en-US" sz="1300" dirty="0">
              <a:latin typeface="+mn-lt"/>
            </a:endParaRPr>
          </a:p>
          <a:p>
            <a:r>
              <a:rPr lang="en-US" sz="2400" dirty="0" smtClean="0"/>
              <a:t>It </a:t>
            </a:r>
            <a:r>
              <a:rPr lang="en-US" sz="2400" dirty="0"/>
              <a:t>takes 12 positive service experiences to make up for one negative experience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1300" i="1" dirty="0">
                <a:latin typeface="+mn-lt"/>
              </a:rPr>
              <a:t>Source: “Understanding Customers” by Ruby Newell-</a:t>
            </a:r>
            <a:r>
              <a:rPr lang="en-US" sz="1300" i="1" dirty="0" err="1">
                <a:latin typeface="+mn-lt"/>
              </a:rPr>
              <a:t>Legner</a:t>
            </a:r>
            <a:endParaRPr lang="en-US" sz="1300" dirty="0">
              <a:latin typeface="+mn-lt"/>
            </a:endParaRPr>
          </a:p>
          <a:p>
            <a:r>
              <a:rPr lang="en-US" sz="2400" dirty="0"/>
              <a:t>91% of unhappy customers will not willingly do business with your organization again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1300" i="1" dirty="0">
                <a:latin typeface="+mn-lt"/>
              </a:rPr>
              <a:t>Source: Lee Resource Inc. </a:t>
            </a:r>
            <a:endParaRPr lang="en-US" sz="1300" dirty="0">
              <a:latin typeface="+mn-lt"/>
            </a:endParaRPr>
          </a:p>
          <a:p>
            <a:r>
              <a:rPr lang="en-US" sz="2400" dirty="0"/>
              <a:t>Happy customers who get their issue resolved tell about 4 to 6 people about their experience.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1800" i="1" dirty="0"/>
              <a:t>Source: White House Office of Consumer Affairs, Washington, DC</a:t>
            </a:r>
            <a:endParaRPr lang="en-US" sz="1800" dirty="0"/>
          </a:p>
          <a:p>
            <a:r>
              <a:rPr lang="en-US" sz="2400" dirty="0"/>
              <a:t>Attracting a new customer costs 5 times as much as keeping an existing one</a:t>
            </a:r>
            <a:br>
              <a:rPr lang="en-US" sz="2400" dirty="0"/>
            </a:br>
            <a:r>
              <a:rPr lang="en-US" sz="2400" dirty="0"/>
              <a:t>	</a:t>
            </a:r>
            <a:r>
              <a:rPr lang="en-US" sz="1800" i="1" dirty="0"/>
              <a:t>Source: Lee Resource Inc</a:t>
            </a:r>
            <a:r>
              <a:rPr lang="en-US" sz="2400" i="1" dirty="0"/>
              <a:t>. 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9DC-6FE4-4256-91DA-06018D257220}" type="datetime1">
              <a:rPr lang="en-US" smtClean="0">
                <a:solidFill>
                  <a:srgbClr val="455560"/>
                </a:solidFill>
              </a:rPr>
              <a:pPr/>
              <a:t>7/7/14</a:t>
            </a:fld>
            <a:endParaRPr lang="en-US">
              <a:solidFill>
                <a:srgbClr val="45556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srgbClr val="455560"/>
                </a:solidFill>
              </a:rPr>
              <a:t>CONFIDENTIAL</a:t>
            </a:r>
            <a:endParaRPr lang="en-US">
              <a:solidFill>
                <a:srgbClr val="45556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17</a:t>
            </a:fld>
            <a:endParaRPr lang="en-US">
              <a:solidFill>
                <a:srgbClr val="4555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2987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228600" y="1200307"/>
            <a:ext cx="2736850" cy="493502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pPr algn="ctr" defTabSz="1095375">
              <a:defRPr/>
            </a:pPr>
            <a:endParaRPr lang="en-US" sz="2900">
              <a:ln w="12700">
                <a:solidFill>
                  <a:schemeClr val="tx1"/>
                </a:solidFill>
              </a:ln>
              <a:latin typeface="Segoe" pitchFamily="96" charset="0"/>
            </a:endParaRPr>
          </a:p>
        </p:txBody>
      </p:sp>
      <p:sp>
        <p:nvSpPr>
          <p:cNvPr id="21" name="Text Box 23"/>
          <p:cNvSpPr txBox="1">
            <a:spLocks noChangeArrowheads="1"/>
          </p:cNvSpPr>
          <p:nvPr/>
        </p:nvSpPr>
        <p:spPr bwMode="auto">
          <a:xfrm>
            <a:off x="3188110" y="1200307"/>
            <a:ext cx="2736850" cy="493502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pPr algn="ctr" defTabSz="1095375">
              <a:defRPr/>
            </a:pPr>
            <a:endParaRPr lang="en-US" sz="2900">
              <a:ln w="12700">
                <a:solidFill>
                  <a:schemeClr val="tx1"/>
                </a:solidFill>
              </a:ln>
              <a:latin typeface="Segoe" pitchFamily="96" charset="0"/>
            </a:endParaRPr>
          </a:p>
        </p:txBody>
      </p:sp>
      <p:sp>
        <p:nvSpPr>
          <p:cNvPr id="22" name="Text Box 23"/>
          <p:cNvSpPr txBox="1">
            <a:spLocks noChangeArrowheads="1"/>
          </p:cNvSpPr>
          <p:nvPr/>
        </p:nvSpPr>
        <p:spPr bwMode="auto">
          <a:xfrm>
            <a:off x="6147620" y="1200307"/>
            <a:ext cx="2736850" cy="4935026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  <p:txBody>
          <a:bodyPr lIns="91436" tIns="45718" rIns="91436" bIns="45718" anchor="ctr"/>
          <a:lstStyle/>
          <a:p>
            <a:pPr algn="ctr" defTabSz="1095375">
              <a:defRPr/>
            </a:pPr>
            <a:endParaRPr lang="en-US" sz="2900">
              <a:ln w="12700">
                <a:solidFill>
                  <a:schemeClr val="tx1"/>
                </a:solidFill>
              </a:ln>
              <a:latin typeface="Segoe" pitchFamily="96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47620" y="1200307"/>
            <a:ext cx="2736850" cy="15415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defPPr>
              <a:defRPr lang="en-US"/>
            </a:defPPr>
            <a:lvl1pPr marL="0" marR="0" indent="0" algn="ctr" defTabSz="91440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endParaRPr lang="en-US" dirty="0" smtClean="0">
              <a:solidFill>
                <a:schemeClr val="bg2"/>
              </a:solidFill>
            </a:endParaRPr>
          </a:p>
          <a:p>
            <a:endParaRPr lang="en-US" b="1" dirty="0" smtClean="0">
              <a:solidFill>
                <a:schemeClr val="bg2"/>
              </a:solidFill>
            </a:endParaRPr>
          </a:p>
          <a:p>
            <a:r>
              <a:rPr lang="en-US" b="1" dirty="0" smtClean="0">
                <a:solidFill>
                  <a:schemeClr val="bg2"/>
                </a:solidFill>
              </a:rPr>
              <a:t>360 view of the customer</a:t>
            </a:r>
          </a:p>
          <a:p>
            <a:r>
              <a:rPr lang="en-US" dirty="0" smtClean="0">
                <a:solidFill>
                  <a:schemeClr val="bg2"/>
                </a:solidFill>
              </a:rPr>
              <a:t>Trouble </a:t>
            </a:r>
            <a:r>
              <a:rPr lang="en-US" dirty="0">
                <a:solidFill>
                  <a:schemeClr val="bg2"/>
                </a:solidFill>
              </a:rPr>
              <a:t>Ticket</a:t>
            </a:r>
          </a:p>
          <a:p>
            <a:r>
              <a:rPr lang="en-US" dirty="0">
                <a:solidFill>
                  <a:schemeClr val="bg2"/>
                </a:solidFill>
              </a:rPr>
              <a:t>View order</a:t>
            </a:r>
          </a:p>
          <a:p>
            <a:r>
              <a:rPr lang="en-US" dirty="0">
                <a:solidFill>
                  <a:schemeClr val="bg2"/>
                </a:solidFill>
              </a:rPr>
              <a:t>View leads</a:t>
            </a:r>
          </a:p>
          <a:p>
            <a:r>
              <a:rPr lang="en-US" dirty="0">
                <a:solidFill>
                  <a:schemeClr val="bg2"/>
                </a:solidFill>
              </a:rPr>
              <a:t>Balance Management</a:t>
            </a:r>
          </a:p>
          <a:p>
            <a:r>
              <a:rPr lang="en-US" dirty="0">
                <a:solidFill>
                  <a:schemeClr val="bg2"/>
                </a:solidFill>
              </a:rPr>
              <a:t>Invoices</a:t>
            </a:r>
          </a:p>
          <a:p>
            <a:r>
              <a:rPr lang="en-US" dirty="0">
                <a:solidFill>
                  <a:schemeClr val="bg2"/>
                </a:solidFill>
              </a:rPr>
              <a:t>Change orders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577" y="3077445"/>
            <a:ext cx="3012832" cy="10550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Service requests come</a:t>
            </a:r>
            <a:b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 via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phone, web,</a:t>
            </a:r>
            <a:b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 other channels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542504" y="4708675"/>
            <a:ext cx="3012832" cy="1055077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knowledge base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is searched</a:t>
            </a:r>
            <a:r>
              <a:rPr kumimoji="0" lang="en-US" sz="20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solutions are suggested.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27" name="Straight Connector 26"/>
          <p:cNvCxnSpPr/>
          <p:nvPr/>
        </p:nvCxnSpPr>
        <p:spPr>
          <a:xfrm>
            <a:off x="5910263" y="4691220"/>
            <a:ext cx="24765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cxnSp>
      <p:cxnSp>
        <p:nvCxnSpPr>
          <p:cNvPr id="31" name="Straight Connector 30"/>
          <p:cNvCxnSpPr/>
          <p:nvPr/>
        </p:nvCxnSpPr>
        <p:spPr>
          <a:xfrm>
            <a:off x="5905501" y="5781832"/>
            <a:ext cx="247650" cy="1588"/>
          </a:xfrm>
          <a:prstGeom prst="line">
            <a:avLst/>
          </a:prstGeom>
          <a:solidFill>
            <a:schemeClr val="bg1"/>
          </a:solidFill>
          <a:ln w="12700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ffectLst/>
        </p:spPr>
      </p:cxnSp>
      <p:sp>
        <p:nvSpPr>
          <p:cNvPr id="17" name="Right Arrow 16"/>
          <p:cNvSpPr/>
          <p:nvPr/>
        </p:nvSpPr>
        <p:spPr>
          <a:xfrm>
            <a:off x="2660009" y="2809773"/>
            <a:ext cx="1008184" cy="480646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>
            <a:off x="2589671" y="3656163"/>
            <a:ext cx="1008184" cy="480646"/>
          </a:xfrm>
          <a:prstGeom prst="lef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Left-Right Arrow 25"/>
          <p:cNvSpPr/>
          <p:nvPr/>
        </p:nvSpPr>
        <p:spPr>
          <a:xfrm>
            <a:off x="5503420" y="3052555"/>
            <a:ext cx="1117895" cy="445477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 bwMode="auto">
          <a:xfrm>
            <a:off x="152400" y="152400"/>
            <a:ext cx="8229600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>
                <a:solidFill>
                  <a:schemeClr val="tx2"/>
                </a:solidFill>
                <a:latin typeface="Franklin Gothic Demi" pitchFamily="34" charset="0"/>
                <a:ea typeface="+mj-ea"/>
                <a:cs typeface="+mj-cs"/>
              </a:defRPr>
            </a:lvl1pPr>
          </a:lstStyle>
          <a:p>
            <a:r>
              <a:rPr lang="en-GB" dirty="0" smtClean="0"/>
              <a:t>Enhanced Customer Experience</a:t>
            </a:r>
            <a:endParaRPr lang="en-GB" dirty="0"/>
          </a:p>
        </p:txBody>
      </p:sp>
      <p:pic>
        <p:nvPicPr>
          <p:cNvPr id="23" name="Picture 4" descr="C:\Users\cspence\Desktop\Working\PPT Slide Decks\images\LG PNGs\set12_1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647" y="4419600"/>
            <a:ext cx="1128691" cy="1173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7" descr="C:\Users\cspence\Desktop\Working\PPT Slide Decks\images\LG PNGs\set06_0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2026" y="3359283"/>
            <a:ext cx="1268037" cy="132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cspence\Desktop\Working\PPT Slide Decks\images\LG PNGs\set09_04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9691" y="2861791"/>
            <a:ext cx="1265625" cy="1393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cspence\Desktop\Working\PPT Slide Decks\images\LG PNGs\set04_0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66647" y="1651251"/>
            <a:ext cx="1089818" cy="1192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3055943" y="1806714"/>
            <a:ext cx="3012832" cy="10550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The </a:t>
            </a:r>
            <a:r>
              <a:rPr lang="en-US" sz="1800" dirty="0" smtClean="0">
                <a:solidFill>
                  <a:schemeClr val="bg2"/>
                </a:solidFill>
                <a:latin typeface="+mn-lt"/>
                <a:ea typeface="+mn-ea"/>
                <a:cs typeface="+mn-cs"/>
              </a:rPr>
              <a:t>service request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is</a:t>
            </a:r>
            <a:r>
              <a:rPr lang="en-US" sz="1800" b="1" noProof="0" dirty="0" smtClean="0">
                <a:solidFill>
                  <a:schemeClr val="bg2"/>
                </a:solidFill>
              </a:rPr>
              <a:t/>
            </a:r>
            <a:br>
              <a:rPr lang="en-US" sz="1800" b="1" noProof="0" dirty="0" smtClean="0">
                <a:solidFill>
                  <a:schemeClr val="bg2"/>
                </a:solidFill>
              </a:rPr>
            </a:b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routed</a:t>
            </a:r>
            <a:r>
              <a:rPr lang="en-US" sz="1800" b="1" dirty="0" smtClean="0">
                <a:solidFill>
                  <a:schemeClr val="bg2"/>
                </a:solidFill>
              </a:rPr>
              <a:t> 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 the</a:t>
            </a:r>
            <a:b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best available agent.</a:t>
            </a: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925532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11" grpId="0"/>
      <p:bldP spid="25" grpId="0" animBg="1"/>
      <p:bldP spid="17" grpId="0" animBg="1"/>
      <p:bldP spid="20" grpId="0" animBg="1"/>
      <p:bldP spid="26" grpId="0" animBg="1"/>
      <p:bldP spid="2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855"/>
            <a:ext cx="8839200" cy="639762"/>
          </a:xfrm>
        </p:spPr>
        <p:txBody>
          <a:bodyPr>
            <a:normAutofit/>
          </a:bodyPr>
          <a:lstStyle/>
          <a:p>
            <a:r>
              <a:rPr lang="en-US" dirty="0" smtClean="0"/>
              <a:t>Integrated Systems = Better Customer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7248"/>
            <a:ext cx="82296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150" dirty="0"/>
          </a:p>
          <a:p>
            <a:r>
              <a:rPr lang="en-US" sz="2150" dirty="0" smtClean="0"/>
              <a:t>Dynamic industry specific software now enables a direct path from lead to cash.</a:t>
            </a:r>
          </a:p>
          <a:p>
            <a:r>
              <a:rPr lang="en-US" sz="2150" dirty="0" smtClean="0"/>
              <a:t>Auto-provisioning and self-serve product catalogs enable leads complete the sales cycle in a single touch point.   </a:t>
            </a:r>
          </a:p>
          <a:p>
            <a:r>
              <a:rPr lang="en-US" sz="2150" dirty="0" smtClean="0"/>
              <a:t>Automatic response to client interactions increases customer experience without increase work load on CSPs.</a:t>
            </a:r>
          </a:p>
          <a:p>
            <a:r>
              <a:rPr lang="en-US" sz="2150" dirty="0" smtClean="0"/>
              <a:t>Decrease cost of customer acquisition.</a:t>
            </a:r>
          </a:p>
          <a:p>
            <a:r>
              <a:rPr lang="en-US" sz="2150" dirty="0" smtClean="0"/>
              <a:t>Serve tailored marketing that is unique to each customer’s needs.</a:t>
            </a:r>
          </a:p>
          <a:p>
            <a:r>
              <a:rPr lang="en-US" sz="2150" dirty="0"/>
              <a:t>Loyalty programs  decreasing churn and increasing customer retention. </a:t>
            </a:r>
          </a:p>
          <a:p>
            <a:r>
              <a:rPr lang="en-US" sz="2150" dirty="0"/>
              <a:t>M2M transaction creating efficiency.</a:t>
            </a:r>
          </a:p>
          <a:p>
            <a:r>
              <a:rPr lang="en-US" sz="2150" dirty="0"/>
              <a:t>24x7 up time increasing </a:t>
            </a:r>
            <a:r>
              <a:rPr lang="en-US" sz="2150" dirty="0" smtClean="0"/>
              <a:t>availability </a:t>
            </a:r>
            <a:r>
              <a:rPr lang="en-US" sz="2150" dirty="0"/>
              <a:t>and customer </a:t>
            </a:r>
            <a:r>
              <a:rPr lang="en-US" sz="2150" dirty="0" smtClean="0"/>
              <a:t>support.</a:t>
            </a:r>
            <a:endParaRPr lang="en-US" sz="2150" dirty="0"/>
          </a:p>
          <a:p>
            <a:endParaRPr lang="en-US" sz="2150" dirty="0" smtClean="0"/>
          </a:p>
          <a:p>
            <a:endParaRPr lang="en-US" sz="215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B68-4EF0-4F61-91B2-1C9465A74A68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/>
        </p:nvSpPr>
        <p:spPr bwMode="auto">
          <a:xfrm>
            <a:off x="762000" y="887248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endParaRPr lang="en-US" sz="2800" dirty="0">
              <a:latin typeface="Franklin Gothic Dem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7108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04800" y="914401"/>
            <a:ext cx="7696200" cy="53340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B68-4EF0-4F61-91B2-1C9465A74A68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06516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B68-4EF0-4F61-91B2-1C9465A74A68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9807166"/>
              </p:ext>
            </p:extLst>
          </p:nvPr>
        </p:nvGraphicFramePr>
        <p:xfrm>
          <a:off x="457200" y="990600"/>
          <a:ext cx="8229600" cy="5181600"/>
        </p:xfrm>
        <a:graphic>
          <a:graphicData uri="http://schemas.openxmlformats.org/drawingml/2006/diagram">
            <a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01018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 bwMode="auto">
          <a:xfrm>
            <a:off x="6825231" y="2210498"/>
            <a:ext cx="1828800" cy="7444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 bwMode="auto">
          <a:xfrm>
            <a:off x="4751753" y="2209100"/>
            <a:ext cx="1828800" cy="7444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3" name="Rectangle 32"/>
          <p:cNvSpPr/>
          <p:nvPr/>
        </p:nvSpPr>
        <p:spPr bwMode="auto">
          <a:xfrm>
            <a:off x="2611162" y="2207702"/>
            <a:ext cx="1828800" cy="7444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 bwMode="auto">
          <a:xfrm>
            <a:off x="487349" y="2206304"/>
            <a:ext cx="1828800" cy="74445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32" tIns="45717" rIns="91432" bIns="45717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52400" y="104308"/>
            <a:ext cx="8229600" cy="6397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Improved Organizational  Efficiency</a:t>
            </a: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511728" y="3110626"/>
            <a:ext cx="1786855" cy="2973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marL="60325" indent="-15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7AB3B"/>
              </a:buClr>
              <a:buSzPct val="95000"/>
              <a:defRPr/>
            </a:pPr>
            <a:r>
              <a:rPr lang="en-US" sz="1800" b="1" kern="0" dirty="0" smtClean="0">
                <a:solidFill>
                  <a:schemeClr val="accent1"/>
                </a:solidFill>
                <a:latin typeface="Calibri" pitchFamily="34" charset="0"/>
              </a:rPr>
              <a:t>Improve </a:t>
            </a:r>
            <a:r>
              <a:rPr lang="en-US" sz="1800" b="1" kern="0" dirty="0">
                <a:solidFill>
                  <a:schemeClr val="accent1"/>
                </a:solidFill>
                <a:latin typeface="Calibri" pitchFamily="34" charset="0"/>
              </a:rPr>
              <a:t>decision-making </a:t>
            </a:r>
            <a:r>
              <a:rPr lang="en-US" sz="1800" kern="0" dirty="0" smtClean="0">
                <a:solidFill>
                  <a:schemeClr val="bg2"/>
                </a:solidFill>
                <a:latin typeface="Calibri" pitchFamily="34" charset="0"/>
              </a:rPr>
              <a:t>with </a:t>
            </a:r>
            <a:r>
              <a:rPr lang="en-US" sz="1800" kern="0" dirty="0" smtClean="0">
                <a:solidFill>
                  <a:schemeClr val="bg2"/>
                </a:solidFill>
                <a:latin typeface="Calibri" pitchFamily="34" charset="0"/>
                <a:cs typeface="+mn-cs"/>
              </a:rPr>
              <a:t>360</a:t>
            </a:r>
            <a:r>
              <a:rPr lang="en-US" sz="1800" kern="0" dirty="0">
                <a:solidFill>
                  <a:schemeClr val="bg2"/>
                </a:solidFill>
                <a:latin typeface="Calibri" pitchFamily="34" charset="0"/>
                <a:cs typeface="+mn-cs"/>
              </a:rPr>
              <a:t>° visibility into accounts, leads, opportunities and cases across the </a:t>
            </a:r>
            <a:r>
              <a:rPr lang="en-US" sz="1800" kern="0" dirty="0" smtClean="0">
                <a:solidFill>
                  <a:schemeClr val="bg2"/>
                </a:solidFill>
                <a:latin typeface="Calibri" pitchFamily="34" charset="0"/>
                <a:cs typeface="+mn-cs"/>
              </a:rPr>
              <a:t>organization</a:t>
            </a:r>
            <a:endParaRPr lang="en-US" sz="1800" b="1" kern="0" dirty="0">
              <a:solidFill>
                <a:schemeClr val="bg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302004" y="2237923"/>
            <a:ext cx="2181138" cy="6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marL="60325" indent="-1588" algn="ctr" fontAlgn="auto">
              <a:spcBef>
                <a:spcPts val="0"/>
              </a:spcBef>
              <a:spcAft>
                <a:spcPts val="0"/>
              </a:spcAft>
              <a:buClr>
                <a:srgbClr val="F7AB3B"/>
              </a:buClr>
              <a:buSzPct val="95000"/>
              <a:defRPr/>
            </a:pPr>
            <a:r>
              <a:rPr lang="en-US" sz="1800" b="1" kern="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True </a:t>
            </a:r>
            <a:r>
              <a:rPr lang="en-US" sz="1800" b="1" kern="0" dirty="0">
                <a:solidFill>
                  <a:schemeClr val="bg1"/>
                </a:solidFill>
                <a:latin typeface="Calibri" pitchFamily="34" charset="0"/>
                <a:cs typeface="+mn-cs"/>
              </a:rPr>
              <a:t>360</a:t>
            </a:r>
            <a:r>
              <a:rPr lang="en-US" sz="1800" b="1" kern="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°</a:t>
            </a:r>
            <a:br>
              <a:rPr lang="en-US" sz="1800" b="1" kern="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</a:br>
            <a:r>
              <a:rPr lang="en-US" sz="1800" b="1" kern="0" dirty="0" smtClean="0">
                <a:solidFill>
                  <a:schemeClr val="bg1"/>
                </a:solidFill>
                <a:latin typeface="Calibri" pitchFamily="34" charset="0"/>
                <a:cs typeface="+mn-cs"/>
              </a:rPr>
              <a:t>Visibility</a:t>
            </a:r>
            <a:endParaRPr lang="en-US" sz="1800" b="1" kern="0" dirty="0">
              <a:solidFill>
                <a:schemeClr val="bg1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7" name="Rectangle 36"/>
          <p:cNvSpPr>
            <a:spLocks noChangeArrowheads="1"/>
          </p:cNvSpPr>
          <p:nvPr/>
        </p:nvSpPr>
        <p:spPr bwMode="auto">
          <a:xfrm>
            <a:off x="2642533" y="3118199"/>
            <a:ext cx="1795244" cy="261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marL="58738" indent="-15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7AB3B"/>
              </a:buClr>
              <a:buSzPct val="95000"/>
              <a:defRPr/>
            </a:pPr>
            <a:r>
              <a:rPr lang="en-US" sz="1800" b="1" kern="0" dirty="0">
                <a:solidFill>
                  <a:schemeClr val="accent1"/>
                </a:solidFill>
                <a:latin typeface="Calibri" pitchFamily="34" charset="0"/>
              </a:rPr>
              <a:t>Spend more time for selling</a:t>
            </a:r>
            <a:endParaRPr lang="en-US" sz="1800" kern="0" dirty="0" smtClean="0">
              <a:solidFill>
                <a:schemeClr val="accent1"/>
              </a:solidFill>
              <a:latin typeface="Calibri" pitchFamily="34" charset="0"/>
            </a:endParaRPr>
          </a:p>
          <a:p>
            <a:pPr marL="58738" indent="-15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7AB3B"/>
              </a:buClr>
              <a:buSzPct val="95000"/>
              <a:defRPr/>
            </a:pPr>
            <a:r>
              <a:rPr lang="en-US" sz="1800" kern="0" dirty="0" smtClean="0">
                <a:solidFill>
                  <a:schemeClr val="bg2"/>
                </a:solidFill>
                <a:latin typeface="Calibri" pitchFamily="34" charset="0"/>
                <a:cs typeface="+mn-cs"/>
              </a:rPr>
              <a:t>with better collaboration and </a:t>
            </a:r>
            <a:r>
              <a:rPr lang="en-US" sz="1800" kern="0" dirty="0">
                <a:solidFill>
                  <a:schemeClr val="bg2"/>
                </a:solidFill>
                <a:latin typeface="Calibri" pitchFamily="34" charset="0"/>
                <a:cs typeface="+mn-cs"/>
              </a:rPr>
              <a:t>consistency across the sale </a:t>
            </a:r>
            <a:r>
              <a:rPr lang="en-US" sz="1800" kern="0" dirty="0" smtClean="0">
                <a:solidFill>
                  <a:schemeClr val="bg2"/>
                </a:solidFill>
                <a:latin typeface="Calibri" pitchFamily="34" charset="0"/>
                <a:cs typeface="+mn-cs"/>
              </a:rPr>
              <a:t>organization</a:t>
            </a:r>
            <a:endParaRPr lang="en-US" sz="1800" b="1" kern="0" dirty="0">
              <a:solidFill>
                <a:schemeClr val="bg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0" name="Rectangle 29"/>
          <p:cNvSpPr>
            <a:spLocks noChangeArrowheads="1"/>
          </p:cNvSpPr>
          <p:nvPr/>
        </p:nvSpPr>
        <p:spPr bwMode="auto">
          <a:xfrm>
            <a:off x="2626294" y="2223082"/>
            <a:ext cx="1828800" cy="6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marL="60325" indent="-1588" algn="ctr" fontAlgn="auto">
              <a:spcBef>
                <a:spcPts val="0"/>
              </a:spcBef>
              <a:spcAft>
                <a:spcPts val="0"/>
              </a:spcAft>
              <a:buClr>
                <a:srgbClr val="F7AB3B"/>
              </a:buClr>
              <a:buSzPct val="95000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 pitchFamily="34" charset="0"/>
                <a:cs typeface="+mn-cs"/>
              </a:rPr>
              <a:t>Higher</a:t>
            </a:r>
          </a:p>
          <a:p>
            <a:pPr marL="60325" indent="-1588" algn="ctr" fontAlgn="auto">
              <a:spcBef>
                <a:spcPts val="0"/>
              </a:spcBef>
              <a:spcAft>
                <a:spcPts val="0"/>
              </a:spcAft>
              <a:buClr>
                <a:srgbClr val="F7AB3B"/>
              </a:buClr>
              <a:buSzPct val="95000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 pitchFamily="34" charset="0"/>
                <a:cs typeface="+mn-cs"/>
              </a:rPr>
              <a:t>Productivity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6832902" y="2223082"/>
            <a:ext cx="1845578" cy="6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marL="60325" indent="-1588" algn="ctr" fontAlgn="auto">
              <a:spcBef>
                <a:spcPts val="0"/>
              </a:spcBef>
              <a:spcAft>
                <a:spcPts val="0"/>
              </a:spcAft>
              <a:buClr>
                <a:srgbClr val="F7AB3B"/>
              </a:buClr>
              <a:buSzPct val="95000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 pitchFamily="34" charset="0"/>
                <a:cs typeface="+mn-cs"/>
              </a:rPr>
              <a:t>Improved Close Rates</a:t>
            </a: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6887360" y="3103927"/>
            <a:ext cx="1778467" cy="261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marL="60325" indent="-15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7AB3B"/>
              </a:buClr>
              <a:buSzPct val="95000"/>
              <a:defRPr/>
            </a:pPr>
            <a:r>
              <a:rPr lang="en-US" sz="1800" b="1" kern="0" dirty="0" smtClean="0">
                <a:solidFill>
                  <a:schemeClr val="accent1"/>
                </a:solidFill>
                <a:latin typeface="Calibri" pitchFamily="34" charset="0"/>
              </a:rPr>
              <a:t>Increase revenue</a:t>
            </a:r>
            <a:r>
              <a:rPr lang="en-US" sz="1800" kern="0" dirty="0" smtClean="0">
                <a:solidFill>
                  <a:schemeClr val="accent1"/>
                </a:solidFill>
                <a:latin typeface="Calibri" pitchFamily="34" charset="0"/>
              </a:rPr>
              <a:t> </a:t>
            </a:r>
            <a:r>
              <a:rPr lang="en-US" sz="1800" kern="0" dirty="0" smtClean="0">
                <a:solidFill>
                  <a:schemeClr val="bg2"/>
                </a:solidFill>
                <a:latin typeface="Calibri" pitchFamily="34" charset="0"/>
              </a:rPr>
              <a:t>by </a:t>
            </a:r>
            <a:r>
              <a:rPr lang="en-US" sz="1800" b="1" kern="0" dirty="0" smtClean="0">
                <a:solidFill>
                  <a:schemeClr val="bg2"/>
                </a:solidFill>
                <a:latin typeface="Calibri" pitchFamily="34" charset="0"/>
              </a:rPr>
              <a:t> </a:t>
            </a:r>
            <a:r>
              <a:rPr lang="en-US" sz="1800" kern="0" dirty="0">
                <a:solidFill>
                  <a:schemeClr val="bg2"/>
                </a:solidFill>
                <a:latin typeface="Calibri" pitchFamily="34" charset="0"/>
                <a:cs typeface="+mn-cs"/>
              </a:rPr>
              <a:t>o</a:t>
            </a:r>
            <a:r>
              <a:rPr lang="en-US" sz="1800" kern="0" dirty="0" smtClean="0">
                <a:solidFill>
                  <a:schemeClr val="bg2"/>
                </a:solidFill>
                <a:latin typeface="Calibri" pitchFamily="34" charset="0"/>
                <a:cs typeface="+mn-cs"/>
              </a:rPr>
              <a:t>ptimizing </a:t>
            </a:r>
            <a:r>
              <a:rPr lang="en-US" sz="1800" kern="0" dirty="0">
                <a:solidFill>
                  <a:schemeClr val="bg2"/>
                </a:solidFill>
                <a:latin typeface="Calibri" pitchFamily="34" charset="0"/>
                <a:cs typeface="+mn-cs"/>
              </a:rPr>
              <a:t>sales resources and processes via repeatable best </a:t>
            </a:r>
            <a:r>
              <a:rPr lang="en-US" sz="1800" kern="0" dirty="0" smtClean="0">
                <a:solidFill>
                  <a:schemeClr val="bg2"/>
                </a:solidFill>
                <a:latin typeface="Calibri" pitchFamily="34" charset="0"/>
                <a:cs typeface="+mn-cs"/>
              </a:rPr>
              <a:t>practices</a:t>
            </a:r>
            <a:endParaRPr lang="en-US" sz="1800" b="1" kern="0" dirty="0">
              <a:solidFill>
                <a:schemeClr val="bg2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4756557" y="2231471"/>
            <a:ext cx="1820411" cy="6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marL="60325" indent="-1588" algn="ctr" fontAlgn="auto">
              <a:spcBef>
                <a:spcPts val="0"/>
              </a:spcBef>
              <a:spcAft>
                <a:spcPts val="0"/>
              </a:spcAft>
              <a:buClr>
                <a:srgbClr val="F7AB3B"/>
              </a:buClr>
              <a:buSzPct val="95000"/>
              <a:defRPr/>
            </a:pPr>
            <a:r>
              <a:rPr lang="en-US" sz="1800" b="1" kern="0" dirty="0">
                <a:solidFill>
                  <a:schemeClr val="bg1"/>
                </a:solidFill>
                <a:latin typeface="Calibri" pitchFamily="34" charset="0"/>
                <a:cs typeface="+mn-cs"/>
              </a:rPr>
              <a:t>Greater Sales Efficiency</a:t>
            </a:r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>
            <a:off x="4790114" y="3143468"/>
            <a:ext cx="1795244" cy="2252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2" tIns="45717" rIns="91432" bIns="45717">
            <a:spAutoFit/>
          </a:bodyPr>
          <a:lstStyle/>
          <a:p>
            <a:pPr marL="58738" indent="-1588" fontAlgn="auto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F7AB3B"/>
              </a:buClr>
              <a:buSzPct val="95000"/>
              <a:defRPr/>
            </a:pPr>
            <a:r>
              <a:rPr lang="en-US" sz="1800" b="1" kern="0" dirty="0">
                <a:solidFill>
                  <a:schemeClr val="accent1"/>
                </a:solidFill>
                <a:latin typeface="Calibri" pitchFamily="34" charset="0"/>
                <a:cs typeface="+mn-cs"/>
              </a:rPr>
              <a:t>Shorten sales cycles </a:t>
            </a:r>
            <a:r>
              <a:rPr lang="en-US" sz="1800" kern="0" dirty="0">
                <a:solidFill>
                  <a:schemeClr val="bg2"/>
                </a:solidFill>
                <a:latin typeface="Calibri" pitchFamily="34" charset="0"/>
                <a:cs typeface="+mn-cs"/>
              </a:rPr>
              <a:t>via enforceable workflows and more accurate customer data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06910" y="3097813"/>
            <a:ext cx="1800061" cy="300937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38" name="Rectangle 37"/>
          <p:cNvSpPr/>
          <p:nvPr/>
        </p:nvSpPr>
        <p:spPr>
          <a:xfrm>
            <a:off x="2639112" y="3099211"/>
            <a:ext cx="1800061" cy="300937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778305" y="3115989"/>
            <a:ext cx="1800061" cy="300937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867163" y="3099211"/>
            <a:ext cx="1800061" cy="3009372"/>
          </a:xfrm>
          <a:prstGeom prst="rect">
            <a:avLst/>
          </a:prstGeom>
          <a:noFill/>
          <a:ln w="12700">
            <a:solidFill>
              <a:schemeClr val="bg1">
                <a:lumMod val="6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 </a:t>
            </a:r>
          </a:p>
        </p:txBody>
      </p:sp>
      <p:pic>
        <p:nvPicPr>
          <p:cNvPr id="4098" name="Picture 2" descr="C:\Users\cspence\Desktop\Working\PPT Slide Decks\images\LG PNGs\set05_0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7694" y="1026583"/>
            <a:ext cx="918253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spence\Desktop\Working\PPT Slide Decks\images\LG PNGs\set01_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4101" y="1007533"/>
            <a:ext cx="1022921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cspence\Desktop\Working\PPT Slide Decks\images\LG PNGs\set02_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6241" y="990600"/>
            <a:ext cx="1292607" cy="10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cspence\Desktop\Working\PPT Slide Decks\images\LG PNGs\set03_1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55891" y="1035315"/>
            <a:ext cx="967479" cy="973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721190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4" grpId="0" animBg="1"/>
      <p:bldP spid="33" grpId="0" animBg="1"/>
      <p:bldP spid="37" grpId="0"/>
      <p:bldP spid="30" grpId="0"/>
      <p:bldP spid="17" grpId="0"/>
      <p:bldP spid="18" grpId="0"/>
      <p:bldP spid="20" grpId="0"/>
      <p:bldP spid="23" grpId="0"/>
      <p:bldP spid="38" grpId="0" animBg="1"/>
      <p:bldP spid="39" grpId="0" animBg="1"/>
      <p:bldP spid="4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</a:p>
        </p:txBody>
      </p:sp>
      <p:pic>
        <p:nvPicPr>
          <p:cNvPr id="1026" name="Picture 2" descr="C:\Users\ggardea\AppData\Local\Microsoft\Windows\Temporary Internet Files\Content.IE5\MJVI4XU1\MC900441428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524000"/>
            <a:ext cx="3267456" cy="3267456"/>
          </a:xfrm>
          <a:prstGeom prst="rect">
            <a:avLst/>
          </a:prstGeom>
          <a:noFill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455560"/>
                </a:solidFill>
              </a:rPr>
              <a:t>CHR </a:t>
            </a:r>
            <a:r>
              <a:rPr lang="en-US" dirty="0">
                <a:solidFill>
                  <a:srgbClr val="455560"/>
                </a:solidFill>
              </a:rPr>
              <a:t>PROPRIETARY </a:t>
            </a:r>
            <a:r>
              <a:rPr lang="en-US" dirty="0" smtClean="0">
                <a:solidFill>
                  <a:srgbClr val="455560"/>
                </a:solidFill>
              </a:rPr>
              <a:t>AND CONFIDENTIAL</a:t>
            </a:r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22</a:t>
            </a:fld>
            <a:endParaRPr lang="en-US" dirty="0">
              <a:solidFill>
                <a:srgbClr val="4555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4953000"/>
            <a:ext cx="62959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Gary Knee </a:t>
            </a:r>
            <a:r>
              <a:rPr lang="en-US" sz="2000" dirty="0" smtClean="0"/>
              <a:t>– Executive Vice President, Software Services</a:t>
            </a:r>
          </a:p>
          <a:p>
            <a:r>
              <a:rPr lang="en-US" sz="2000" dirty="0" smtClean="0"/>
              <a:t>(713) 351-5206</a:t>
            </a:r>
          </a:p>
          <a:p>
            <a:r>
              <a:rPr lang="en-US" sz="2000" dirty="0" smtClean="0"/>
              <a:t>Gary.Knee@chrsolutions.com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639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2874" y="381000"/>
            <a:ext cx="4381499" cy="4089400"/>
            <a:chOff x="142874" y="381000"/>
            <a:chExt cx="4381499" cy="4089400"/>
          </a:xfrm>
        </p:grpSpPr>
        <p:pic>
          <p:nvPicPr>
            <p:cNvPr id="1026" name="Picture 2" descr="http://clipartist.net/social/clipartist.net/2012/D12/cloud-999px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874" y="381000"/>
              <a:ext cx="4381499" cy="408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791112" y="1973007"/>
              <a:ext cx="783857" cy="42579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91196" y="2398806"/>
              <a:ext cx="595073" cy="43278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606344" y="2398806"/>
              <a:ext cx="936748" cy="335581"/>
            </a:xfrm>
            <a:prstGeom prst="rect">
              <a:avLst/>
            </a:prstGeom>
          </p:spPr>
        </p:pic>
      </p:grpSp>
      <p:pic>
        <p:nvPicPr>
          <p:cNvPr id="1042" name="Picture 18" descr="http://files.softicons.com/download/web-icons/urban-stories-icons-by-artdesigner.lv/png/256x256/Building_by_Artdesigner.lv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5477" y="4798696"/>
            <a:ext cx="801528" cy="1068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Box 80"/>
          <p:cNvSpPr txBox="1"/>
          <p:nvPr/>
        </p:nvSpPr>
        <p:spPr>
          <a:xfrm>
            <a:off x="7792080" y="5742306"/>
            <a:ext cx="124832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rgbClr val="000000">
                    <a:lumMod val="65000"/>
                    <a:lumOff val="35000"/>
                  </a:srgbClr>
                </a:solidFill>
              </a:rPr>
              <a:t>Local Telco</a:t>
            </a:r>
            <a:endParaRPr lang="en-US" sz="1000" b="1" dirty="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524000" y="3423950"/>
            <a:ext cx="5715001" cy="203704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032" name="Picture 8" descr="http://upload.wikimedia.org/wikipedia/en/f/f0/Google_fiber_logo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170640"/>
            <a:ext cx="1391196" cy="1238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Evolving Market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>
                <a:solidFill>
                  <a:srgbClr val="455560"/>
                </a:solidFill>
              </a:rPr>
              <a:pPr/>
              <a:t>3</a:t>
            </a:fld>
            <a:endParaRPr lang="en-US">
              <a:solidFill>
                <a:srgbClr val="455560"/>
              </a:solidFill>
            </a:endParaRPr>
          </a:p>
        </p:txBody>
      </p:sp>
      <p:pic>
        <p:nvPicPr>
          <p:cNvPr id="1034" name="Picture 10" descr="http://media.nola.com/home_impact/photo/15-street-mainjpg-341d232902f83938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54294" y="3821953"/>
            <a:ext cx="5092090" cy="172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76200" y="4565548"/>
            <a:ext cx="1248322" cy="1548074"/>
            <a:chOff x="76200" y="4565548"/>
            <a:chExt cx="1248322" cy="1548074"/>
          </a:xfrm>
        </p:grpSpPr>
        <p:pic>
          <p:nvPicPr>
            <p:cNvPr id="1040" name="Picture 16" descr="http://vector-magz.com/wp-content/uploads/2013/07/building-icon1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5720" y="4565548"/>
              <a:ext cx="835683" cy="1428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76200" y="5867401"/>
              <a:ext cx="124832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>
                  <a:solidFill>
                    <a:srgbClr val="000000">
                      <a:lumMod val="65000"/>
                      <a:lumOff val="35000"/>
                    </a:srgbClr>
                  </a:solidFill>
                </a:rPr>
                <a:t>Cable Co.</a:t>
              </a:r>
              <a:endParaRPr lang="en-US" sz="1000" b="1" dirty="0">
                <a:solidFill>
                  <a:srgbClr val="000000">
                    <a:lumMod val="65000"/>
                    <a:lumOff val="35000"/>
                  </a:srgbClr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6111586" y="2185905"/>
            <a:ext cx="3026903" cy="2005096"/>
            <a:chOff x="6111586" y="2185905"/>
            <a:chExt cx="3026903" cy="2005096"/>
          </a:xfrm>
        </p:grpSpPr>
        <p:pic>
          <p:nvPicPr>
            <p:cNvPr id="1046" name="Picture 22" descr="http://www.sixdimensions.com/wp-content/uploads/2012/05/att-logo-big1.jp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9965" y="2748761"/>
              <a:ext cx="1128524" cy="4893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7718396" y="2185905"/>
              <a:ext cx="739805" cy="847641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tretch>
              <a:fillRect/>
            </a:stretch>
          </p:blipFill>
          <p:spPr>
            <a:xfrm>
              <a:off x="6400801" y="3753791"/>
              <a:ext cx="228600" cy="218076"/>
            </a:xfrm>
            <a:prstGeom prst="rect">
              <a:avLst/>
            </a:prstGeom>
          </p:spPr>
        </p:pic>
        <p:pic>
          <p:nvPicPr>
            <p:cNvPr id="1044" name="Picture 20" descr="http://upload.wikimedia.org/wikipedia/commons/thumb/3/3a/Verizon_logo.svg/300px-Verizon_logo.svg.pn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96562" y="3803049"/>
              <a:ext cx="677792" cy="387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3" name="Picture 82"/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7501568" y="3365435"/>
              <a:ext cx="581025" cy="249879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166264" y="3479905"/>
              <a:ext cx="874139" cy="194405"/>
            </a:xfrm>
            <a:prstGeom prst="rect">
              <a:avLst/>
            </a:prstGeom>
          </p:spPr>
        </p:pic>
        <p:pic>
          <p:nvPicPr>
            <p:cNvPr id="1048" name="Picture 24" descr="http://www.pissedconsumer.com/review-pictures/388787/direct-tv-31911_m.jpg"/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402" y="2872482"/>
              <a:ext cx="419101" cy="2855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50" name="Picture 26" descr="http://gaither.com/sites/gaither.com/files/dish-tv_network_graphic.jpg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11586" y="2893253"/>
              <a:ext cx="358793" cy="269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Group 9"/>
          <p:cNvGrpSpPr/>
          <p:nvPr/>
        </p:nvGrpSpPr>
        <p:grpSpPr>
          <a:xfrm>
            <a:off x="3633978" y="-71693"/>
            <a:ext cx="4381499" cy="4089400"/>
            <a:chOff x="3633978" y="-71693"/>
            <a:chExt cx="4381499" cy="4089400"/>
          </a:xfrm>
        </p:grpSpPr>
        <p:pic>
          <p:nvPicPr>
            <p:cNvPr id="1028" name="Picture 4" descr="http://images.intomobile.com/wp-content/uploads/2012/08/amazon-instant-video-logo.jpg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5400" y="1212357"/>
              <a:ext cx="1185674" cy="89584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http://clipartist.net/social/clipartist.net/2012/D12/cloud-999px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3978" y="-71693"/>
              <a:ext cx="4381499" cy="4089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http://hd-report.com/wp-content/uploads/2009/07/vudu_logo.jpg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61766" y="1810618"/>
              <a:ext cx="789367" cy="4229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0" name="Picture 2" descr="http://www.buylikesandfollowers.net/images/youtube-logo.jpg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3481" y="1865188"/>
              <a:ext cx="734757" cy="5506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TextBox 10"/>
          <p:cNvSpPr txBox="1"/>
          <p:nvPr/>
        </p:nvSpPr>
        <p:spPr>
          <a:xfrm>
            <a:off x="1226126" y="5715000"/>
            <a:ext cx="63938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</a:rPr>
              <a:t>The Competitive Landscape is Constantly Changing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09432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2052788" y="5410200"/>
            <a:ext cx="6557812" cy="561309"/>
          </a:xfrm>
          <a:prstGeom prst="rect">
            <a:avLst/>
          </a:prstGeom>
          <a:solidFill>
            <a:schemeClr val="bg1"/>
          </a:solidFill>
          <a:ln>
            <a:solidFill>
              <a:srgbClr val="BEC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488" lvl="1">
              <a:lnSpc>
                <a:spcPts val="1500"/>
              </a:lnSpc>
            </a:pPr>
            <a:r>
              <a:rPr lang="en-US" sz="1200" dirty="0" smtClean="0">
                <a:solidFill>
                  <a:srgbClr val="00467F"/>
                </a:solidFill>
              </a:rPr>
              <a:t>Reducing risks with high volume usage.  Amount of time to run billing.  Flexible  invoice presentation.  Reducing the number of customer inquiries 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Market Challenges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6ED662-AF10-4EC1-B8D2-EB93BF4EF1FA}" type="datetime1">
              <a:rPr lang="en-US" sz="1000" smtClean="0"/>
              <a:pPr/>
              <a:t>7/7/14</a:t>
            </a:fld>
            <a:endParaRPr lang="en-US" sz="10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050" smtClean="0"/>
              <a:t>CONFIDENTIAL</a:t>
            </a:r>
            <a:endParaRPr lang="en-US" sz="105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z="1000" smtClean="0"/>
              <a:pPr/>
              <a:t>4</a:t>
            </a:fld>
            <a:endParaRPr lang="en-US" sz="1000"/>
          </a:p>
        </p:txBody>
      </p:sp>
      <p:sp>
        <p:nvSpPr>
          <p:cNvPr id="11" name="Rectangle 10"/>
          <p:cNvSpPr/>
          <p:nvPr/>
        </p:nvSpPr>
        <p:spPr>
          <a:xfrm>
            <a:off x="2052906" y="1456518"/>
            <a:ext cx="6554754" cy="833837"/>
          </a:xfrm>
          <a:prstGeom prst="rect">
            <a:avLst/>
          </a:prstGeom>
          <a:solidFill>
            <a:schemeClr val="bg1"/>
          </a:solidFill>
          <a:ln>
            <a:solidFill>
              <a:srgbClr val="BEC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488" lvl="1">
              <a:lnSpc>
                <a:spcPts val="1500"/>
              </a:lnSpc>
            </a:pPr>
            <a:r>
              <a:rPr lang="en-US" sz="1200" dirty="0" smtClean="0">
                <a:solidFill>
                  <a:srgbClr val="00467F"/>
                </a:solidFill>
              </a:rPr>
              <a:t>Mobile Sales force accessing customer data.  Tracking Leads and Opportunities, providing quotes.  Capturing large and complex sales orders.  Easily designing complex and unique service offerings</a:t>
            </a:r>
            <a:r>
              <a:rPr lang="en-US" sz="1200" dirty="0">
                <a:solidFill>
                  <a:srgbClr val="00467F"/>
                </a:solidFill>
              </a:rPr>
              <a:t>. Establishing new sales channel partners.  Visibility into Sales pipeline. </a:t>
            </a:r>
            <a:endParaRPr lang="en-US" sz="1200" dirty="0" smtClean="0">
              <a:solidFill>
                <a:srgbClr val="00467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52788" y="3120857"/>
            <a:ext cx="6557812" cy="689145"/>
          </a:xfrm>
          <a:prstGeom prst="rect">
            <a:avLst/>
          </a:prstGeom>
          <a:solidFill>
            <a:schemeClr val="bg1"/>
          </a:solidFill>
          <a:ln>
            <a:solidFill>
              <a:srgbClr val="BEC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488" lvl="1">
              <a:lnSpc>
                <a:spcPts val="1500"/>
              </a:lnSpc>
            </a:pPr>
            <a:r>
              <a:rPr lang="en-US" sz="1200" dirty="0" smtClean="0">
                <a:solidFill>
                  <a:srgbClr val="00467F"/>
                </a:solidFill>
              </a:rPr>
              <a:t>Empower front line staff.  Intuitive user experience.  Ability to track tasks and follow-up items with customers.  A 360 degree view of the customer.  Up-selling to existing customer.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052788" y="3956568"/>
            <a:ext cx="6557812" cy="615055"/>
          </a:xfrm>
          <a:prstGeom prst="rect">
            <a:avLst/>
          </a:prstGeom>
          <a:solidFill>
            <a:schemeClr val="bg1"/>
          </a:solidFill>
          <a:ln>
            <a:solidFill>
              <a:srgbClr val="BEC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488" lvl="1">
              <a:lnSpc>
                <a:spcPts val="1500"/>
              </a:lnSpc>
            </a:pPr>
            <a:r>
              <a:rPr lang="en-US" sz="1200" dirty="0" smtClean="0">
                <a:solidFill>
                  <a:srgbClr val="00467F"/>
                </a:solidFill>
              </a:rPr>
              <a:t>Become adept at adjusting to change: wave after wave of new business requirements across all processes and underlying systems.  Configuring and Managing complex product offerings.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032808" y="4724400"/>
            <a:ext cx="6557812" cy="561309"/>
          </a:xfrm>
          <a:prstGeom prst="rect">
            <a:avLst/>
          </a:prstGeom>
          <a:solidFill>
            <a:schemeClr val="bg1"/>
          </a:solidFill>
          <a:ln>
            <a:solidFill>
              <a:srgbClr val="BEC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488" lvl="1">
              <a:lnSpc>
                <a:spcPts val="1500"/>
              </a:lnSpc>
            </a:pPr>
            <a:r>
              <a:rPr lang="en-US" sz="1200" dirty="0" smtClean="0">
                <a:solidFill>
                  <a:srgbClr val="00467F"/>
                </a:solidFill>
              </a:rPr>
              <a:t>Ensuring your ROI through better real time visibility and better decision making at levels in the company.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51098" y="1471942"/>
            <a:ext cx="1097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467F"/>
                </a:solidFill>
              </a:rPr>
              <a:t>Sales</a:t>
            </a:r>
          </a:p>
        </p:txBody>
      </p:sp>
      <p:pic>
        <p:nvPicPr>
          <p:cNvPr id="27" name="Picture 4" descr="\\NAS\Data\Asset.Repository\Vista Icon Library \mblctr.exe_I0064_0409.png"/>
          <p:cNvPicPr>
            <a:picLocks noChangeAspect="1" noChangeArrowheads="1"/>
          </p:cNvPicPr>
          <p:nvPr/>
        </p:nvPicPr>
        <p:blipFill>
          <a:blip r:embed="rId3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auto">
          <a:xfrm>
            <a:off x="334603" y="4010077"/>
            <a:ext cx="422777" cy="409523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TextBox 27"/>
          <p:cNvSpPr txBox="1"/>
          <p:nvPr/>
        </p:nvSpPr>
        <p:spPr>
          <a:xfrm>
            <a:off x="838200" y="3982893"/>
            <a:ext cx="1209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467F"/>
                </a:solidFill>
              </a:rPr>
              <a:t>Operations &amp; IT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38200" y="3142510"/>
            <a:ext cx="1094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467F"/>
                </a:solidFill>
              </a:rPr>
              <a:t>Customer Care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5800" y="4892322"/>
            <a:ext cx="13669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467F"/>
                </a:solidFill>
              </a:rPr>
              <a:t>Management</a:t>
            </a:r>
            <a:endParaRPr lang="en-US" sz="1100" dirty="0" smtClean="0">
              <a:solidFill>
                <a:srgbClr val="00467F"/>
              </a:solidFill>
            </a:endParaRPr>
          </a:p>
        </p:txBody>
      </p:sp>
      <p:sp>
        <p:nvSpPr>
          <p:cNvPr id="35" name="Down Arrow 34"/>
          <p:cNvSpPr/>
          <p:nvPr/>
        </p:nvSpPr>
        <p:spPr>
          <a:xfrm>
            <a:off x="2417111" y="838200"/>
            <a:ext cx="6041091" cy="517035"/>
          </a:xfrm>
          <a:prstGeom prst="downArrow">
            <a:avLst>
              <a:gd name="adj1" fmla="val 100000"/>
              <a:gd name="adj2" fmla="val 5000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tIns="228600" rtlCol="0" anchor="ctr"/>
          <a:lstStyle/>
          <a:p>
            <a:pPr algn="ctr"/>
            <a:r>
              <a:rPr lang="en-US" sz="2400" dirty="0" smtClean="0"/>
              <a:t>Challenges</a:t>
            </a:r>
            <a:endParaRPr lang="en-US" sz="2400" dirty="0"/>
          </a:p>
        </p:txBody>
      </p:sp>
      <p:sp>
        <p:nvSpPr>
          <p:cNvPr id="37" name="Rectangle 36"/>
          <p:cNvSpPr/>
          <p:nvPr/>
        </p:nvSpPr>
        <p:spPr>
          <a:xfrm>
            <a:off x="2049848" y="2410492"/>
            <a:ext cx="6557812" cy="561309"/>
          </a:xfrm>
          <a:prstGeom prst="rect">
            <a:avLst/>
          </a:prstGeom>
          <a:solidFill>
            <a:schemeClr val="bg1"/>
          </a:solidFill>
          <a:ln>
            <a:solidFill>
              <a:srgbClr val="BEC7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4488" lvl="1">
              <a:lnSpc>
                <a:spcPts val="1500"/>
              </a:lnSpc>
            </a:pPr>
            <a:r>
              <a:rPr lang="en-US" sz="1200" dirty="0" smtClean="0">
                <a:solidFill>
                  <a:srgbClr val="00467F"/>
                </a:solidFill>
              </a:rPr>
              <a:t>Establish new views into service &amp; customer trends for  segmentation, service consumption and social networking activity.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62000" y="2428186"/>
            <a:ext cx="10949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467F"/>
                </a:solidFill>
              </a:rPr>
              <a:t>Marketing</a:t>
            </a:r>
          </a:p>
        </p:txBody>
      </p:sp>
      <p:pic>
        <p:nvPicPr>
          <p:cNvPr id="40" name="Picture 3" descr="\\NAS\Data\Asset.Repository\Vista Icon Library \speechuxcpl.dll_I03b8_0409.png"/>
          <p:cNvPicPr>
            <a:picLocks noChangeAspect="1" noChangeArrowheads="1"/>
          </p:cNvPicPr>
          <p:nvPr/>
        </p:nvPicPr>
        <p:blipFill>
          <a:blip r:embed="rId4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rcRect/>
          <a:stretch>
            <a:fillRect/>
          </a:stretch>
        </p:blipFill>
        <p:spPr bwMode="auto">
          <a:xfrm>
            <a:off x="271606" y="2290353"/>
            <a:ext cx="409356" cy="396523"/>
          </a:xfrm>
          <a:prstGeom prst="rect">
            <a:avLst/>
          </a:prstGeom>
          <a:noFill/>
        </p:spPr>
      </p:pic>
      <p:pic>
        <p:nvPicPr>
          <p:cNvPr id="41" name="Picture 2" descr="\\NAS\Data\Asset.Repository\Vista Icon Library \accessibilitycpl.dll_I0142_0409.png"/>
          <p:cNvPicPr>
            <a:picLocks noChangeAspect="1" noChangeArrowheads="1"/>
          </p:cNvPicPr>
          <p:nvPr/>
        </p:nvPicPr>
        <p:blipFill>
          <a:blip r:embed="rId5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auto">
          <a:xfrm>
            <a:off x="195405" y="3124202"/>
            <a:ext cx="471503" cy="522335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/>
          <p:cNvSpPr txBox="1"/>
          <p:nvPr/>
        </p:nvSpPr>
        <p:spPr>
          <a:xfrm>
            <a:off x="914402" y="5520384"/>
            <a:ext cx="10556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467F"/>
                </a:solidFill>
              </a:rPr>
              <a:t>Billing</a:t>
            </a:r>
            <a:endParaRPr lang="en-US" sz="1100" dirty="0" smtClean="0">
              <a:solidFill>
                <a:srgbClr val="00467F"/>
              </a:solidFill>
            </a:endParaRPr>
          </a:p>
        </p:txBody>
      </p:sp>
      <p:pic>
        <p:nvPicPr>
          <p:cNvPr id="42" name="Picture 41" descr="sales-person-small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24006" y="1447802"/>
            <a:ext cx="257853" cy="409575"/>
          </a:xfrm>
          <a:prstGeom prst="rect">
            <a:avLst/>
          </a:prstGeom>
        </p:spPr>
      </p:pic>
      <p:pic>
        <p:nvPicPr>
          <p:cNvPr id="34" name="Picture 4" descr="\\NAS\Data\Asset.Repository\Iconshock Icon Library\IS_real_vista_accounting\NORMAL\256\sign_dollar_256.png"/>
          <p:cNvPicPr>
            <a:picLocks noChangeAspect="1" noChangeArrowheads="1"/>
          </p:cNvPicPr>
          <p:nvPr/>
        </p:nvPicPr>
        <p:blipFill>
          <a:blip r:embed="rId7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auto">
          <a:xfrm>
            <a:off x="152401" y="5486401"/>
            <a:ext cx="563703" cy="5460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3" descr="\\NAS\Data\Asset.Repository\Iconshock Icon Library\IS_real_vista_business\png\NORMAL\256\area_chart_256.png"/>
          <p:cNvPicPr>
            <a:picLocks noChangeAspect="1" noChangeArrowheads="1"/>
          </p:cNvPicPr>
          <p:nvPr/>
        </p:nvPicPr>
        <p:blipFill>
          <a:blip r:embed="rId8" cstate="email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/>
              </a:ext>
            </a:extLst>
          </a:blip>
          <a:stretch>
            <a:fillRect/>
          </a:stretch>
        </p:blipFill>
        <p:spPr bwMode="auto">
          <a:xfrm>
            <a:off x="334605" y="4848281"/>
            <a:ext cx="422776" cy="4095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680079479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Customer Experience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Billing </a:t>
            </a:r>
            <a:r>
              <a:rPr lang="en-US" dirty="0" smtClean="0"/>
              <a:t>systems</a:t>
            </a:r>
          </a:p>
          <a:p>
            <a:r>
              <a:rPr lang="en-US" dirty="0" smtClean="0"/>
              <a:t>Trouble </a:t>
            </a:r>
            <a:r>
              <a:rPr lang="en-US" dirty="0"/>
              <a:t>Ticket </a:t>
            </a:r>
            <a:r>
              <a:rPr lang="en-US" dirty="0" smtClean="0"/>
              <a:t>Systems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1B68-4EF0-4F61-91B2-1C9465A74A68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872082137"/>
              </p:ext>
            </p:extLst>
          </p:nvPr>
        </p:nvGraphicFramePr>
        <p:xfrm>
          <a:off x="1828800" y="2133600"/>
          <a:ext cx="5928360" cy="3257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3952875" y="971550"/>
            <a:ext cx="8229600" cy="518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2000" kern="120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–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–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»"/>
              <a:defRPr sz="1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Provisioning systems </a:t>
            </a:r>
          </a:p>
          <a:p>
            <a:r>
              <a:rPr lang="en-US" dirty="0" smtClean="0"/>
              <a:t>Customer portals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545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4660900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+mj-lt"/>
              </a:rPr>
              <a:t>40</a:t>
            </a:r>
            <a:r>
              <a:rPr lang="en-US" sz="2800" dirty="0">
                <a:latin typeface="+mj-lt"/>
              </a:rPr>
              <a:t>% of mobile customers are willing to change providers for better customer service. </a:t>
            </a:r>
            <a:endParaRPr lang="en-US" sz="2800" dirty="0" smtClean="0">
              <a:latin typeface="+mj-lt"/>
            </a:endParaRPr>
          </a:p>
          <a:p>
            <a:pPr lvl="0"/>
            <a:r>
              <a:rPr lang="en-US" sz="2800" dirty="0" smtClean="0"/>
              <a:t>30</a:t>
            </a:r>
            <a:r>
              <a:rPr lang="en-US" sz="2800" dirty="0"/>
              <a:t>% of subscribers rated customer care as a primary cause of churn. </a:t>
            </a:r>
            <a:endParaRPr lang="en-US" sz="2800" dirty="0" smtClean="0"/>
          </a:p>
          <a:p>
            <a:r>
              <a:rPr lang="en-US" sz="2800" dirty="0"/>
              <a:t>The amount of customers willing to switch providers due to poor customer service has increased 20% since last year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Rural telecom providers are finding a competitive advantage in customer service with churn rates less than half that of larger carriers. </a:t>
            </a:r>
            <a:endParaRPr lang="en-US" sz="2800" dirty="0"/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800" dirty="0">
              <a:latin typeface="+mj-lt"/>
            </a:endParaRPr>
          </a:p>
          <a:p>
            <a:pPr marL="742950" lvl="2" indent="-342900"/>
            <a:endParaRPr lang="en-US" sz="2800" dirty="0"/>
          </a:p>
          <a:p>
            <a:endParaRPr lang="en-US" sz="2800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04308"/>
            <a:ext cx="8382000" cy="639762"/>
          </a:xfrm>
        </p:spPr>
        <p:txBody>
          <a:bodyPr>
            <a:normAutofit/>
          </a:bodyPr>
          <a:lstStyle/>
          <a:p>
            <a:r>
              <a:rPr lang="en-US" dirty="0"/>
              <a:t>Customers Respond to Customer Service</a:t>
            </a:r>
          </a:p>
        </p:txBody>
      </p:sp>
      <p:sp>
        <p:nvSpPr>
          <p:cNvPr id="14" name="Date Placeholder 8"/>
          <p:cNvSpPr>
            <a:spLocks noGrp="1"/>
          </p:cNvSpPr>
          <p:nvPr>
            <p:ph type="dt" sz="half" idx="10"/>
          </p:nvPr>
        </p:nvSpPr>
        <p:spPr>
          <a:xfrm>
            <a:off x="5486400" y="6477000"/>
            <a:ext cx="1371600" cy="381000"/>
          </a:xfrm>
        </p:spPr>
        <p:txBody>
          <a:bodyPr/>
          <a:lstStyle/>
          <a:p>
            <a:fld id="{AD80B931-F8E9-4A24-897D-CA64FEB02DE9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15" name="Slide Number Placeholder 9"/>
          <p:cNvSpPr txBox="1">
            <a:spLocks/>
          </p:cNvSpPr>
          <p:nvPr/>
        </p:nvSpPr>
        <p:spPr>
          <a:xfrm>
            <a:off x="6934200" y="6477000"/>
            <a:ext cx="685800" cy="381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12AAEB90-EB1D-4438-82DF-67FAD90AB0BF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/>
        </p:nvSpPr>
        <p:spPr bwMode="auto">
          <a:xfrm>
            <a:off x="457200" y="838200"/>
            <a:ext cx="8229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pitchFamily="34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endParaRPr lang="en-US" sz="2800" dirty="0">
              <a:latin typeface="Franklin Gothic Demi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819400" y="6540542"/>
            <a:ext cx="2957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</a:rPr>
              <a:t>Lightreading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, NTCA, Pipeline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516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Telecom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914400"/>
            <a:ext cx="7924800" cy="4294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lang="en-US" sz="2400" kern="1200" dirty="0" smtClean="0">
                <a:solidFill>
                  <a:schemeClr val="bg2"/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–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–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Arial" pitchFamily="34" charset="0"/>
              <a:buChar char="»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Switching costs have been minimized.</a:t>
            </a:r>
          </a:p>
          <a:p>
            <a:pPr lvl="1"/>
            <a:r>
              <a:rPr lang="en-US" dirty="0" smtClean="0"/>
              <a:t>Competitors offering to pay cancelation fees</a:t>
            </a:r>
          </a:p>
          <a:p>
            <a:pPr lvl="1"/>
            <a:r>
              <a:rPr lang="en-US" dirty="0" smtClean="0"/>
              <a:t>Phone number portability</a:t>
            </a:r>
          </a:p>
          <a:p>
            <a:pPr lvl="1"/>
            <a:r>
              <a:rPr lang="en-US" dirty="0" smtClean="0"/>
              <a:t>Heavily subsidized handsets</a:t>
            </a:r>
          </a:p>
          <a:p>
            <a:pPr lvl="1"/>
            <a:r>
              <a:rPr lang="en-US" dirty="0" smtClean="0"/>
              <a:t>Growth in prepaid sector</a:t>
            </a:r>
          </a:p>
          <a:p>
            <a:r>
              <a:rPr lang="en-US" sz="2800" dirty="0"/>
              <a:t>It costs much more to gain new customers than it does to retain existing ones 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CSPs </a:t>
            </a:r>
            <a:r>
              <a:rPr lang="en-US" sz="2800" dirty="0"/>
              <a:t>that have been practicing CEM for four years or more – are </a:t>
            </a:r>
            <a:r>
              <a:rPr lang="en-US" sz="2800" dirty="0" smtClean="0"/>
              <a:t>outperforming </a:t>
            </a:r>
            <a:r>
              <a:rPr lang="en-US" sz="2800" dirty="0"/>
              <a:t>their </a:t>
            </a:r>
            <a:r>
              <a:rPr lang="en-US" sz="2800" dirty="0" smtClean="0"/>
              <a:t>competitors.</a:t>
            </a:r>
            <a:endParaRPr lang="en-US" sz="2800" dirty="0"/>
          </a:p>
          <a:p>
            <a:endParaRPr lang="en-US" sz="2800" b="1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477000"/>
            <a:ext cx="1371600" cy="381000"/>
          </a:xfrm>
        </p:spPr>
        <p:txBody>
          <a:bodyPr/>
          <a:lstStyle/>
          <a:p>
            <a:fld id="{31891B68-4EF0-4F61-91B2-1C9465A74A68}" type="datetime1">
              <a:rPr lang="en-US" smtClean="0"/>
              <a:pPr/>
              <a:t>7/7/14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6540542"/>
            <a:ext cx="2957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Pipeline,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HeavyReading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0875078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cspence\Desktop\Working\PPT Slide Decks\images\16491028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828800"/>
            <a:ext cx="5754806" cy="383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Customer 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consolidated customer data </a:t>
            </a:r>
          </a:p>
          <a:p>
            <a:r>
              <a:rPr lang="en-US" dirty="0" smtClean="0"/>
              <a:t>Delayed response to order handling</a:t>
            </a:r>
          </a:p>
          <a:p>
            <a:r>
              <a:rPr lang="en-US" dirty="0" smtClean="0"/>
              <a:t>Outdated product information</a:t>
            </a:r>
          </a:p>
          <a:p>
            <a:r>
              <a:rPr lang="en-US" dirty="0" smtClean="0"/>
              <a:t>Tracking leads and orders </a:t>
            </a:r>
            <a:br>
              <a:rPr lang="en-US" dirty="0" smtClean="0"/>
            </a:br>
            <a:r>
              <a:rPr lang="en-US" dirty="0" smtClean="0"/>
              <a:t>in separate systems </a:t>
            </a:r>
          </a:p>
          <a:p>
            <a:pPr marL="0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ED9DC-6FE4-4256-91DA-06018D257220}" type="datetime1">
              <a:rPr lang="en-US" smtClean="0"/>
              <a:pPr/>
              <a:t>7/7/14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486400"/>
            <a:ext cx="82296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2"/>
                </a:solidFill>
                <a:latin typeface="+mj-lt"/>
              </a:rPr>
              <a:t>Problem: There is lack of integrated and automated </a:t>
            </a:r>
            <a:r>
              <a:rPr lang="en-US" sz="2000" dirty="0" smtClean="0">
                <a:solidFill>
                  <a:schemeClr val="bg2"/>
                </a:solidFill>
                <a:latin typeface="+mj-lt"/>
              </a:rPr>
              <a:t>lead to </a:t>
            </a:r>
            <a:r>
              <a:rPr lang="en-US" sz="2000" dirty="0">
                <a:solidFill>
                  <a:schemeClr val="bg2"/>
                </a:solidFill>
                <a:latin typeface="+mj-lt"/>
              </a:rPr>
              <a:t>cash system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9429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gradFill flip="none" rotWithShape="1">
          <a:gsLst>
            <a:gs pos="0">
              <a:schemeClr val="bg2">
                <a:lumMod val="40000"/>
                <a:lumOff val="60000"/>
              </a:schemeClr>
            </a:gs>
            <a:gs pos="15000">
              <a:schemeClr val="bg1"/>
            </a:gs>
            <a:gs pos="85000">
              <a:schemeClr val="bg1"/>
            </a:gs>
            <a:gs pos="100000">
              <a:schemeClr val="bg2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dirty="0" smtClean="0"/>
              <a:t>Telecom Trend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AEB90-EB1D-4438-82DF-67FAD90AB0B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0" y="6477000"/>
            <a:ext cx="1371600" cy="381000"/>
          </a:xfrm>
        </p:spPr>
        <p:txBody>
          <a:bodyPr/>
          <a:lstStyle/>
          <a:p>
            <a:fld id="{31891B68-4EF0-4F61-91B2-1C9465A74A68}" type="datetime1">
              <a:rPr lang="en-US" smtClean="0"/>
              <a:pPr/>
              <a:t>7/7/14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819400" y="6540542"/>
            <a:ext cx="295720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Source: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Pipeline, </a:t>
            </a:r>
            <a:r>
              <a:rPr lang="en-US" sz="1400" dirty="0" err="1" smtClean="0">
                <a:solidFill>
                  <a:schemeClr val="bg1">
                    <a:lumMod val="50000"/>
                  </a:schemeClr>
                </a:solidFill>
              </a:rPr>
              <a:t>HeavyReading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43107" y="990600"/>
            <a:ext cx="8314151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98155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tag name="ARTICULATE_PROJECT_OPEN" val="0"/>
</p:tagLst>
</file>

<file path=ppt/theme/theme1.xml><?xml version="1.0" encoding="utf-8"?>
<a:theme xmlns:a="http://schemas.openxmlformats.org/drawingml/2006/main" name="Office Theme">
  <a:themeElements>
    <a:clrScheme name="CHR Solutions 2011">
      <a:dk1>
        <a:srgbClr val="000000"/>
      </a:dk1>
      <a:lt1>
        <a:sysClr val="window" lastClr="FFFFFF"/>
      </a:lt1>
      <a:dk2>
        <a:srgbClr val="003F5F"/>
      </a:dk2>
      <a:lt2>
        <a:srgbClr val="455560"/>
      </a:lt2>
      <a:accent1>
        <a:srgbClr val="0079C1"/>
      </a:accent1>
      <a:accent2>
        <a:srgbClr val="A71930"/>
      </a:accent2>
      <a:accent3>
        <a:srgbClr val="B2BB1E"/>
      </a:accent3>
      <a:accent4>
        <a:srgbClr val="412D60"/>
      </a:accent4>
      <a:accent5>
        <a:srgbClr val="3DB7E4"/>
      </a:accent5>
      <a:accent6>
        <a:srgbClr val="F47421"/>
      </a:accent6>
      <a:hlink>
        <a:srgbClr val="B2BB1E"/>
      </a:hlink>
      <a:folHlink>
        <a:srgbClr val="FDB813"/>
      </a:folHlink>
    </a:clrScheme>
    <a:fontScheme name="CHR Solutions 201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CHR Solutions 2011">
      <a:dk1>
        <a:srgbClr val="000000"/>
      </a:dk1>
      <a:lt1>
        <a:sysClr val="window" lastClr="FFFFFF"/>
      </a:lt1>
      <a:dk2>
        <a:srgbClr val="003F5F"/>
      </a:dk2>
      <a:lt2>
        <a:srgbClr val="455560"/>
      </a:lt2>
      <a:accent1>
        <a:srgbClr val="0079C1"/>
      </a:accent1>
      <a:accent2>
        <a:srgbClr val="A71930"/>
      </a:accent2>
      <a:accent3>
        <a:srgbClr val="B2BB1E"/>
      </a:accent3>
      <a:accent4>
        <a:srgbClr val="412D60"/>
      </a:accent4>
      <a:accent5>
        <a:srgbClr val="3DB7E4"/>
      </a:accent5>
      <a:accent6>
        <a:srgbClr val="F47421"/>
      </a:accent6>
      <a:hlink>
        <a:srgbClr val="B2BB1E"/>
      </a:hlink>
      <a:folHlink>
        <a:srgbClr val="FDB813"/>
      </a:folHlink>
    </a:clrScheme>
    <a:fontScheme name="CHR Solutions 201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CHR Solutions 2011">
      <a:dk1>
        <a:srgbClr val="000000"/>
      </a:dk1>
      <a:lt1>
        <a:sysClr val="window" lastClr="FFFFFF"/>
      </a:lt1>
      <a:dk2>
        <a:srgbClr val="003F5F"/>
      </a:dk2>
      <a:lt2>
        <a:srgbClr val="455560"/>
      </a:lt2>
      <a:accent1>
        <a:srgbClr val="0079C1"/>
      </a:accent1>
      <a:accent2>
        <a:srgbClr val="A71930"/>
      </a:accent2>
      <a:accent3>
        <a:srgbClr val="B2BB1E"/>
      </a:accent3>
      <a:accent4>
        <a:srgbClr val="412D60"/>
      </a:accent4>
      <a:accent5>
        <a:srgbClr val="3DB7E4"/>
      </a:accent5>
      <a:accent6>
        <a:srgbClr val="F47421"/>
      </a:accent6>
      <a:hlink>
        <a:srgbClr val="B2BB1E"/>
      </a:hlink>
      <a:folHlink>
        <a:srgbClr val="FDB813"/>
      </a:folHlink>
    </a:clrScheme>
    <a:fontScheme name="CHR Solutions 201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CHR Solutions 2011">
      <a:dk1>
        <a:srgbClr val="000000"/>
      </a:dk1>
      <a:lt1>
        <a:sysClr val="window" lastClr="FFFFFF"/>
      </a:lt1>
      <a:dk2>
        <a:srgbClr val="003F5F"/>
      </a:dk2>
      <a:lt2>
        <a:srgbClr val="455560"/>
      </a:lt2>
      <a:accent1>
        <a:srgbClr val="0079C1"/>
      </a:accent1>
      <a:accent2>
        <a:srgbClr val="A71930"/>
      </a:accent2>
      <a:accent3>
        <a:srgbClr val="B2BB1E"/>
      </a:accent3>
      <a:accent4>
        <a:srgbClr val="412D60"/>
      </a:accent4>
      <a:accent5>
        <a:srgbClr val="3DB7E4"/>
      </a:accent5>
      <a:accent6>
        <a:srgbClr val="F47421"/>
      </a:accent6>
      <a:hlink>
        <a:srgbClr val="B2BB1E"/>
      </a:hlink>
      <a:folHlink>
        <a:srgbClr val="FDB813"/>
      </a:folHlink>
    </a:clrScheme>
    <a:fontScheme name="CHR Solutions 201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CHR Presentation Template">
  <a:themeElements>
    <a:clrScheme name="CHR Solutions 2011">
      <a:dk1>
        <a:srgbClr val="000000"/>
      </a:dk1>
      <a:lt1>
        <a:sysClr val="window" lastClr="FFFFFF"/>
      </a:lt1>
      <a:dk2>
        <a:srgbClr val="003F5F"/>
      </a:dk2>
      <a:lt2>
        <a:srgbClr val="455560"/>
      </a:lt2>
      <a:accent1>
        <a:srgbClr val="0079C1"/>
      </a:accent1>
      <a:accent2>
        <a:srgbClr val="A71930"/>
      </a:accent2>
      <a:accent3>
        <a:srgbClr val="B2BB1E"/>
      </a:accent3>
      <a:accent4>
        <a:srgbClr val="412D60"/>
      </a:accent4>
      <a:accent5>
        <a:srgbClr val="3DB7E4"/>
      </a:accent5>
      <a:accent6>
        <a:srgbClr val="F47421"/>
      </a:accent6>
      <a:hlink>
        <a:srgbClr val="B2BB1E"/>
      </a:hlink>
      <a:folHlink>
        <a:srgbClr val="FDB813"/>
      </a:folHlink>
    </a:clrScheme>
    <a:fontScheme name="CHR Solutions 2011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HR Solutions 2011">
    <a:dk1>
      <a:srgbClr val="000000"/>
    </a:dk1>
    <a:lt1>
      <a:sysClr val="window" lastClr="FFFFFF"/>
    </a:lt1>
    <a:dk2>
      <a:srgbClr val="003F5F"/>
    </a:dk2>
    <a:lt2>
      <a:srgbClr val="455560"/>
    </a:lt2>
    <a:accent1>
      <a:srgbClr val="0079C1"/>
    </a:accent1>
    <a:accent2>
      <a:srgbClr val="A71930"/>
    </a:accent2>
    <a:accent3>
      <a:srgbClr val="B2BB1E"/>
    </a:accent3>
    <a:accent4>
      <a:srgbClr val="412D60"/>
    </a:accent4>
    <a:accent5>
      <a:srgbClr val="3DB7E4"/>
    </a:accent5>
    <a:accent6>
      <a:srgbClr val="F47421"/>
    </a:accent6>
    <a:hlink>
      <a:srgbClr val="B2BB1E"/>
    </a:hlink>
    <a:folHlink>
      <a:srgbClr val="FDB813"/>
    </a:folHlink>
  </a:clrScheme>
</a:themeOverride>
</file>

<file path=ppt/theme/themeOverride2.xml><?xml version="1.0" encoding="utf-8"?>
<a:themeOverride xmlns:a="http://schemas.openxmlformats.org/drawingml/2006/main">
  <a:clrScheme name="CHR Solutions 2011">
    <a:dk1>
      <a:srgbClr val="000000"/>
    </a:dk1>
    <a:lt1>
      <a:sysClr val="window" lastClr="FFFFFF"/>
    </a:lt1>
    <a:dk2>
      <a:srgbClr val="003F5F"/>
    </a:dk2>
    <a:lt2>
      <a:srgbClr val="455560"/>
    </a:lt2>
    <a:accent1>
      <a:srgbClr val="0079C1"/>
    </a:accent1>
    <a:accent2>
      <a:srgbClr val="A71930"/>
    </a:accent2>
    <a:accent3>
      <a:srgbClr val="B2BB1E"/>
    </a:accent3>
    <a:accent4>
      <a:srgbClr val="412D60"/>
    </a:accent4>
    <a:accent5>
      <a:srgbClr val="3DB7E4"/>
    </a:accent5>
    <a:accent6>
      <a:srgbClr val="F47421"/>
    </a:accent6>
    <a:hlink>
      <a:srgbClr val="B2BB1E"/>
    </a:hlink>
    <a:folHlink>
      <a:srgbClr val="FDB813"/>
    </a:folHlink>
  </a:clrScheme>
</a:themeOverride>
</file>

<file path=ppt/theme/themeOverride3.xml><?xml version="1.0" encoding="utf-8"?>
<a:themeOverride xmlns:a="http://schemas.openxmlformats.org/drawingml/2006/main">
  <a:clrScheme name="CHR Solutions 2011">
    <a:dk1>
      <a:srgbClr val="000000"/>
    </a:dk1>
    <a:lt1>
      <a:sysClr val="window" lastClr="FFFFFF"/>
    </a:lt1>
    <a:dk2>
      <a:srgbClr val="003F5F"/>
    </a:dk2>
    <a:lt2>
      <a:srgbClr val="455560"/>
    </a:lt2>
    <a:accent1>
      <a:srgbClr val="0079C1"/>
    </a:accent1>
    <a:accent2>
      <a:srgbClr val="A71930"/>
    </a:accent2>
    <a:accent3>
      <a:srgbClr val="B2BB1E"/>
    </a:accent3>
    <a:accent4>
      <a:srgbClr val="412D60"/>
    </a:accent4>
    <a:accent5>
      <a:srgbClr val="3DB7E4"/>
    </a:accent5>
    <a:accent6>
      <a:srgbClr val="F47421"/>
    </a:accent6>
    <a:hlink>
      <a:srgbClr val="B2BB1E"/>
    </a:hlink>
    <a:folHlink>
      <a:srgbClr val="FDB813"/>
    </a:folHlink>
  </a:clrScheme>
</a:themeOverride>
</file>

<file path=ppt/theme/themeOverride4.xml><?xml version="1.0" encoding="utf-8"?>
<a:themeOverride xmlns:a="http://schemas.openxmlformats.org/drawingml/2006/main">
  <a:clrScheme name="CHR Solutions 2011">
    <a:dk1>
      <a:srgbClr val="000000"/>
    </a:dk1>
    <a:lt1>
      <a:sysClr val="window" lastClr="FFFFFF"/>
    </a:lt1>
    <a:dk2>
      <a:srgbClr val="003F5F"/>
    </a:dk2>
    <a:lt2>
      <a:srgbClr val="455560"/>
    </a:lt2>
    <a:accent1>
      <a:srgbClr val="0079C1"/>
    </a:accent1>
    <a:accent2>
      <a:srgbClr val="A71930"/>
    </a:accent2>
    <a:accent3>
      <a:srgbClr val="B2BB1E"/>
    </a:accent3>
    <a:accent4>
      <a:srgbClr val="412D60"/>
    </a:accent4>
    <a:accent5>
      <a:srgbClr val="3DB7E4"/>
    </a:accent5>
    <a:accent6>
      <a:srgbClr val="F47421"/>
    </a:accent6>
    <a:hlink>
      <a:srgbClr val="B2BB1E"/>
    </a:hlink>
    <a:folHlink>
      <a:srgbClr val="FDB813"/>
    </a:folHlink>
  </a:clrScheme>
</a:themeOverride>
</file>

<file path=ppt/theme/themeOverride5.xml><?xml version="1.0" encoding="utf-8"?>
<a:themeOverride xmlns:a="http://schemas.openxmlformats.org/drawingml/2006/main">
  <a:clrScheme name="CHR Solutions 2011">
    <a:dk1>
      <a:srgbClr val="000000"/>
    </a:dk1>
    <a:lt1>
      <a:sysClr val="window" lastClr="FFFFFF"/>
    </a:lt1>
    <a:dk2>
      <a:srgbClr val="003F5F"/>
    </a:dk2>
    <a:lt2>
      <a:srgbClr val="455560"/>
    </a:lt2>
    <a:accent1>
      <a:srgbClr val="0079C1"/>
    </a:accent1>
    <a:accent2>
      <a:srgbClr val="A71930"/>
    </a:accent2>
    <a:accent3>
      <a:srgbClr val="B2BB1E"/>
    </a:accent3>
    <a:accent4>
      <a:srgbClr val="412D60"/>
    </a:accent4>
    <a:accent5>
      <a:srgbClr val="3DB7E4"/>
    </a:accent5>
    <a:accent6>
      <a:srgbClr val="F47421"/>
    </a:accent6>
    <a:hlink>
      <a:srgbClr val="B2BB1E"/>
    </a:hlink>
    <a:folHlink>
      <a:srgbClr val="FDB813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5565</TotalTime>
  <Words>2335</Words>
  <Application>Microsoft Macintosh PowerPoint</Application>
  <PresentationFormat>On-screen Show (4:3)</PresentationFormat>
  <Paragraphs>277</Paragraphs>
  <Slides>22</Slides>
  <Notes>13</Notes>
  <HiddenSlides>1</HiddenSlides>
  <MMClips>0</MMClips>
  <ScaleCrop>false</ScaleCrop>
  <HeadingPairs>
    <vt:vector size="4" baseType="variant">
      <vt:variant>
        <vt:lpstr>Design Template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Office Theme</vt:lpstr>
      <vt:lpstr>1_Office Theme</vt:lpstr>
      <vt:lpstr>2_Office Theme</vt:lpstr>
      <vt:lpstr>3_Office Theme</vt:lpstr>
      <vt:lpstr>2_CHR Presentation Template</vt:lpstr>
      <vt:lpstr>  Is Your Customer Experience  The Best It Can Be ?  </vt:lpstr>
      <vt:lpstr>Slide 2</vt:lpstr>
      <vt:lpstr>Our Evolving Market</vt:lpstr>
      <vt:lpstr>Market Challenges</vt:lpstr>
      <vt:lpstr>Current State of Customer Experience</vt:lpstr>
      <vt:lpstr>Customers Respond to Customer Service</vt:lpstr>
      <vt:lpstr>Telecom Trend</vt:lpstr>
      <vt:lpstr>Current Customer Management </vt:lpstr>
      <vt:lpstr>Telecom Trend</vt:lpstr>
      <vt:lpstr>Customer Engagement = Sales Opportunity! </vt:lpstr>
      <vt:lpstr>A 360° View of the Customer</vt:lpstr>
      <vt:lpstr>What Does Customer Data Mean for You?</vt:lpstr>
      <vt:lpstr>Turn Data Into Knowledge </vt:lpstr>
      <vt:lpstr>Adoption Segments</vt:lpstr>
      <vt:lpstr>Value of the Customer Experience</vt:lpstr>
      <vt:lpstr>Value of the Customer Experience</vt:lpstr>
      <vt:lpstr>Value of the Customer Experience</vt:lpstr>
      <vt:lpstr>Slide 18</vt:lpstr>
      <vt:lpstr>Integrated Systems = Better Customer Experience</vt:lpstr>
      <vt:lpstr>Slide 20</vt:lpstr>
      <vt:lpstr>Improved Organizational  Efficiency</vt:lpstr>
      <vt:lpstr>Questions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Cody Barnhart</dc:creator>
  <cp:lastModifiedBy>Pat</cp:lastModifiedBy>
  <cp:revision>569</cp:revision>
  <cp:lastPrinted>2014-04-14T21:22:47Z</cp:lastPrinted>
  <dcterms:created xsi:type="dcterms:W3CDTF">2014-07-07T19:04:34Z</dcterms:created>
  <dcterms:modified xsi:type="dcterms:W3CDTF">2014-07-07T19:05:28Z</dcterms:modified>
</cp:coreProperties>
</file>