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6" r:id="rId2"/>
    <p:sldId id="277" r:id="rId3"/>
    <p:sldId id="339" r:id="rId4"/>
    <p:sldId id="340" r:id="rId5"/>
    <p:sldId id="341" r:id="rId6"/>
    <p:sldId id="342" r:id="rId7"/>
    <p:sldId id="343" r:id="rId8"/>
    <p:sldId id="344" r:id="rId9"/>
    <p:sldId id="350" r:id="rId10"/>
    <p:sldId id="352" r:id="rId11"/>
    <p:sldId id="345" r:id="rId12"/>
    <p:sldId id="346" r:id="rId13"/>
    <p:sldId id="347" r:id="rId14"/>
    <p:sldId id="348" r:id="rId15"/>
    <p:sldId id="349" r:id="rId16"/>
    <p:sldId id="35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DSL -   More Speed ! ! !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21EEE3E-6F9D-4A05-8EA5-333DE07E56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2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0E3D33C-0FC8-4037-8281-9D53E5C04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69" y="990600"/>
            <a:ext cx="8991600" cy="1143000"/>
          </a:xfrm>
        </p:spPr>
        <p:txBody>
          <a:bodyPr/>
          <a:lstStyle/>
          <a:p>
            <a:r>
              <a:rPr lang="en-US" sz="3600" b="1" dirty="0" smtClean="0"/>
              <a:t>Texas Statewide Telephone Cooperative</a:t>
            </a:r>
            <a:r>
              <a:rPr lang="en-US" sz="3600" b="1" dirty="0"/>
              <a:t>, Inc.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4269" y="3429000"/>
            <a:ext cx="8153400" cy="1752600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b="1" dirty="0" smtClean="0"/>
              <a:t>Accounting </a:t>
            </a:r>
            <a:r>
              <a:rPr lang="en-US" b="1" dirty="0" smtClean="0"/>
              <a:t>&amp; Customer </a:t>
            </a:r>
            <a:r>
              <a:rPr lang="en-US" b="1" dirty="0" smtClean="0"/>
              <a:t>Service Conference</a:t>
            </a:r>
            <a:endParaRPr lang="en-US" sz="4000" b="1" dirty="0" smtClean="0"/>
          </a:p>
          <a:p>
            <a:r>
              <a:rPr lang="en-US" sz="2400" dirty="0" smtClean="0"/>
              <a:t>San Antonio, TX</a:t>
            </a:r>
          </a:p>
          <a:p>
            <a:r>
              <a:rPr lang="en-US" sz="2400" dirty="0" smtClean="0"/>
              <a:t>June 9-11,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Regulatory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5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en-US" b="0" dirty="0" smtClean="0"/>
              <a:t>PURA Section 56.025</a:t>
            </a:r>
          </a:p>
          <a:p>
            <a:pPr lvl="1"/>
            <a:r>
              <a:rPr lang="en-US" b="0" dirty="0" smtClean="0"/>
              <a:t>Importance of statute preserved several </a:t>
            </a:r>
            <a:r>
              <a:rPr lang="en-US" b="0" dirty="0" smtClean="0"/>
              <a:t>legislative sessions </a:t>
            </a:r>
            <a:r>
              <a:rPr lang="en-US" b="0" dirty="0" smtClean="0"/>
              <a:t>ago realized</a:t>
            </a:r>
          </a:p>
          <a:p>
            <a:pPr lvl="1"/>
            <a:r>
              <a:rPr lang="en-US" b="0" dirty="0" smtClean="0"/>
              <a:t>On-going work with PUC on recovery of lost revenues from TUSF as a result of FCC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3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PURA Section 56.025</a:t>
            </a:r>
          </a:p>
          <a:p>
            <a:pPr lvl="1"/>
            <a:r>
              <a:rPr lang="en-US" b="0" dirty="0" smtClean="0"/>
              <a:t>“</a:t>
            </a:r>
            <a:r>
              <a:rPr lang="en-US" b="0" dirty="0"/>
              <a:t>Training” session with PUC </a:t>
            </a:r>
            <a:r>
              <a:rPr lang="en-US" b="0" dirty="0" smtClean="0"/>
              <a:t>staff 07/15/14</a:t>
            </a:r>
            <a:endParaRPr lang="en-US" b="0" dirty="0"/>
          </a:p>
          <a:p>
            <a:pPr lvl="2"/>
            <a:r>
              <a:rPr lang="en-US" b="0" dirty="0"/>
              <a:t>Sharon Minor, CHR – History and Background</a:t>
            </a:r>
          </a:p>
          <a:p>
            <a:pPr lvl="2"/>
            <a:r>
              <a:rPr lang="en-US" b="0" dirty="0"/>
              <a:t>Gary Smith, JSI – Overview of Federal Support</a:t>
            </a:r>
          </a:p>
          <a:p>
            <a:pPr lvl="2"/>
            <a:r>
              <a:rPr lang="en-US" b="0" dirty="0"/>
              <a:t>R J Del </a:t>
            </a:r>
            <a:r>
              <a:rPr lang="en-US" b="0" dirty="0" err="1"/>
              <a:t>Mese</a:t>
            </a:r>
            <a:r>
              <a:rPr lang="en-US" b="0" dirty="0"/>
              <a:t>, Moss Adams </a:t>
            </a:r>
            <a:r>
              <a:rPr lang="en-US" b="0" dirty="0" smtClean="0"/>
              <a:t>– Overview of reform impact, why we need </a:t>
            </a:r>
            <a:r>
              <a:rPr lang="en-US" b="0" dirty="0" smtClean="0"/>
              <a:t>56.025 </a:t>
            </a:r>
            <a:r>
              <a:rPr lang="en-US" b="0" dirty="0" smtClean="0"/>
              <a:t>support</a:t>
            </a:r>
          </a:p>
          <a:p>
            <a:pPr lvl="2"/>
            <a:r>
              <a:rPr lang="en-US" b="0" dirty="0" smtClean="0"/>
              <a:t>Steve </a:t>
            </a:r>
            <a:r>
              <a:rPr lang="en-US" b="0" dirty="0" err="1" smtClean="0"/>
              <a:t>Gatto</a:t>
            </a:r>
            <a:r>
              <a:rPr lang="en-US" b="0" dirty="0" smtClean="0"/>
              <a:t>, GVNW </a:t>
            </a:r>
            <a:r>
              <a:rPr lang="en-US" b="0" dirty="0"/>
              <a:t>– </a:t>
            </a:r>
            <a:r>
              <a:rPr lang="en-US" b="0" dirty="0" smtClean="0"/>
              <a:t>Summary of the 56.025 process and discussion of true-up process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3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Project No. 39939/Project No. 41505</a:t>
            </a:r>
          </a:p>
          <a:p>
            <a:pPr lvl="1"/>
            <a:r>
              <a:rPr lang="en-US" b="0" dirty="0" smtClean="0"/>
              <a:t>Transparency &amp; Accountability</a:t>
            </a:r>
          </a:p>
          <a:p>
            <a:pPr lvl="1"/>
            <a:r>
              <a:rPr lang="en-US" b="0" dirty="0" smtClean="0"/>
              <a:t>Disclosure of certain financial information</a:t>
            </a:r>
          </a:p>
          <a:p>
            <a:pPr lvl="1"/>
            <a:r>
              <a:rPr lang="en-US" b="0" dirty="0" smtClean="0"/>
              <a:t>Delay of FCC 5-Year Plan filings</a:t>
            </a:r>
          </a:p>
          <a:p>
            <a:pPr lvl="1"/>
            <a:r>
              <a:rPr lang="en-US" b="0" dirty="0" smtClean="0"/>
              <a:t>Dispute over disclosure began last year</a:t>
            </a:r>
          </a:p>
          <a:p>
            <a:pPr lvl="1"/>
            <a:r>
              <a:rPr lang="en-US" b="0" dirty="0" smtClean="0"/>
              <a:t>PUC files request for opinion from Attorney General on issue to “declassify” compliance reports on June 20, 2104</a:t>
            </a:r>
          </a:p>
          <a:p>
            <a:pPr lvl="1"/>
            <a:r>
              <a:rPr lang="en-US" b="0" dirty="0" smtClean="0"/>
              <a:t>Briefs due by July 22, 2014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88638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TUSF Taskforce</a:t>
            </a:r>
          </a:p>
          <a:p>
            <a:pPr lvl="1"/>
            <a:r>
              <a:rPr lang="en-US" dirty="0" smtClean="0"/>
              <a:t>Overview of work in progress</a:t>
            </a:r>
          </a:p>
          <a:p>
            <a:pPr lvl="2"/>
            <a:r>
              <a:rPr lang="en-US" dirty="0" smtClean="0"/>
              <a:t>It is political</a:t>
            </a:r>
          </a:p>
          <a:p>
            <a:pPr lvl="2"/>
            <a:r>
              <a:rPr lang="en-US" dirty="0" smtClean="0"/>
              <a:t>It is financial</a:t>
            </a:r>
          </a:p>
          <a:p>
            <a:pPr lvl="2"/>
            <a:r>
              <a:rPr lang="en-US" dirty="0" smtClean="0"/>
              <a:t>It is regulatory</a:t>
            </a:r>
          </a:p>
          <a:p>
            <a:pPr lvl="1"/>
            <a:r>
              <a:rPr lang="en-US" dirty="0" smtClean="0"/>
              <a:t>Concept of options</a:t>
            </a:r>
          </a:p>
          <a:p>
            <a:pPr lvl="1"/>
            <a:r>
              <a:rPr lang="en-US" dirty="0" smtClean="0"/>
              <a:t>2015 vs 2017</a:t>
            </a:r>
          </a:p>
          <a:p>
            <a:pPr lvl="1"/>
            <a:r>
              <a:rPr lang="en-US" dirty="0" smtClean="0"/>
              <a:t>If no action, then…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5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&amp; Regulatory </a:t>
            </a:r>
            <a:r>
              <a:rPr lang="en-US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895600"/>
            <a:ext cx="3200400" cy="3200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dirty="0"/>
              <a:t>Any Questions?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457200" y="2547938"/>
          <a:ext cx="4013200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1457280" imgH="914400" progId="MS_ClipArt_Gallery.2">
                  <p:embed/>
                </p:oleObj>
              </mc:Choice>
              <mc:Fallback>
                <p:oleObj name="Clip" r:id="rId3" imgW="1457280" imgH="9144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47938"/>
                        <a:ext cx="4013200" cy="261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07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145" y="866482"/>
            <a:ext cx="7772400" cy="1143000"/>
          </a:xfrm>
        </p:spPr>
        <p:txBody>
          <a:bodyPr/>
          <a:lstStyle/>
          <a:p>
            <a:r>
              <a:rPr lang="en-US" dirty="0"/>
              <a:t>Legislative &amp; Regulatory </a:t>
            </a:r>
            <a:r>
              <a:rPr lang="en-US" dirty="0" smtClean="0"/>
              <a:t>Update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53927"/>
              </p:ext>
            </p:extLst>
          </p:nvPr>
        </p:nvGraphicFramePr>
        <p:xfrm>
          <a:off x="1490662" y="2009482"/>
          <a:ext cx="616267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dArt 2.0" r:id="rId3" imgW="6095880" imgH="4063680" progId="MSWordArt.2">
                  <p:embed/>
                </p:oleObj>
              </mc:Choice>
              <mc:Fallback>
                <p:oleObj name="WordArt 2.0" r:id="rId3" imgW="60958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2" y="2009482"/>
                        <a:ext cx="6162675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00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121920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Three Important Points to Remember…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sz="4800" dirty="0" smtClean="0"/>
              <a:t>1. Relationships</a:t>
            </a:r>
          </a:p>
          <a:p>
            <a:r>
              <a:rPr lang="en-US" sz="4800" dirty="0" smtClean="0"/>
              <a:t>2. Relationships</a:t>
            </a:r>
          </a:p>
          <a:p>
            <a:r>
              <a:rPr lang="en-US" sz="4800" dirty="0" smtClean="0"/>
              <a:t>3. Relationships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 vs. Rural</a:t>
            </a:r>
          </a:p>
          <a:p>
            <a:r>
              <a:rPr lang="en-US" dirty="0" smtClean="0"/>
              <a:t>Smaller Government</a:t>
            </a:r>
          </a:p>
          <a:p>
            <a:r>
              <a:rPr lang="en-US" dirty="0" smtClean="0"/>
              <a:t>Less Taxes</a:t>
            </a:r>
          </a:p>
          <a:p>
            <a:r>
              <a:rPr lang="en-US" dirty="0" smtClean="0"/>
              <a:t>Every legislative session more important than the last</a:t>
            </a:r>
          </a:p>
          <a:p>
            <a:r>
              <a:rPr lang="en-US" dirty="0" smtClean="0"/>
              <a:t>Every legislative session more difficult </a:t>
            </a:r>
            <a:r>
              <a:rPr lang="en-US" dirty="0" smtClean="0"/>
              <a:t>than </a:t>
            </a:r>
            <a:r>
              <a:rPr lang="en-US" dirty="0" smtClean="0"/>
              <a:t>the last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114800"/>
          </a:xfrm>
        </p:spPr>
        <p:txBody>
          <a:bodyPr/>
          <a:lstStyle/>
          <a:p>
            <a:r>
              <a:rPr lang="en-US" sz="2800" dirty="0" smtClean="0"/>
              <a:t>Dallas Morning News – Sunday, June 8, 2014 –</a:t>
            </a:r>
          </a:p>
          <a:p>
            <a:pPr lvl="1"/>
            <a:r>
              <a:rPr lang="en-US" dirty="0" smtClean="0"/>
              <a:t>State Senator Troy Frasier of Horseshoe Bay said the libertarian instinct helps press the (Republican) party in the direction of smaller government but has its limits.</a:t>
            </a:r>
          </a:p>
          <a:p>
            <a:pPr lvl="1"/>
            <a:r>
              <a:rPr lang="en-US" dirty="0" smtClean="0"/>
              <a:t>When you get up in the morning and you turn on the electric switch, you want the lights to come on.</a:t>
            </a:r>
          </a:p>
          <a:p>
            <a:pPr lvl="1"/>
            <a:r>
              <a:rPr lang="en-US" dirty="0" smtClean="0"/>
              <a:t>…you want potable water…</a:t>
            </a:r>
          </a:p>
          <a:p>
            <a:pPr lvl="1"/>
            <a:r>
              <a:rPr lang="en-US" dirty="0" smtClean="0"/>
              <a:t>…you want a decent road to drive 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Senator Frasier </a:t>
            </a:r>
            <a:r>
              <a:rPr lang="en-US" sz="2000" i="1" dirty="0" smtClean="0"/>
              <a:t>continued</a:t>
            </a:r>
            <a:endParaRPr lang="en-US" i="1" dirty="0"/>
          </a:p>
          <a:p>
            <a:pPr lvl="1"/>
            <a:r>
              <a:rPr lang="en-US" dirty="0" smtClean="0"/>
              <a:t>I don’t want government overplaying what it should do.</a:t>
            </a:r>
          </a:p>
          <a:p>
            <a:pPr lvl="1"/>
            <a:r>
              <a:rPr lang="en-US" dirty="0" smtClean="0"/>
              <a:t>But the obvious concern is if you get to the point where you’re against everything.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</a:p>
          <a:p>
            <a:pPr lvl="1"/>
            <a:r>
              <a:rPr lang="en-US" sz="2000" dirty="0" smtClean="0"/>
              <a:t>If you have a connection, tell your management</a:t>
            </a:r>
          </a:p>
          <a:p>
            <a:r>
              <a:rPr lang="en-US" dirty="0" smtClean="0"/>
              <a:t>Know your State Senator and State Representative</a:t>
            </a:r>
          </a:p>
          <a:p>
            <a:r>
              <a:rPr lang="en-US" dirty="0" smtClean="0"/>
              <a:t>Underscore with them the importance of Rural areas</a:t>
            </a:r>
          </a:p>
          <a:p>
            <a:r>
              <a:rPr lang="en-US" dirty="0" smtClean="0"/>
              <a:t>Food, Fiber, Fuel</a:t>
            </a:r>
          </a:p>
          <a:p>
            <a:r>
              <a:rPr lang="en-US" sz="4000" i="1" dirty="0" smtClean="0"/>
              <a:t>Rural Matters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TSTCI PAC Fund</a:t>
            </a:r>
          </a:p>
          <a:p>
            <a:pPr algn="ctr">
              <a:buNone/>
            </a:pPr>
            <a:r>
              <a:rPr lang="en-US" dirty="0" smtClean="0"/>
              <a:t>Be creative with fund </a:t>
            </a:r>
            <a:r>
              <a:rPr lang="en-US" dirty="0" smtClean="0"/>
              <a:t>raising</a:t>
            </a:r>
          </a:p>
          <a:p>
            <a:pPr algn="ctr">
              <a:buNone/>
            </a:pPr>
            <a:r>
              <a:rPr lang="en-US" dirty="0" smtClean="0"/>
              <a:t>Creative award goes to </a:t>
            </a:r>
          </a:p>
          <a:p>
            <a:pPr algn="ctr">
              <a:buNone/>
            </a:pPr>
            <a:r>
              <a:rPr lang="en-US" dirty="0" smtClean="0"/>
              <a:t>Peoples Telephone Cooperative</a:t>
            </a: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i="1" u="sng" dirty="0" smtClean="0"/>
              <a:t>Support your PAC </a:t>
            </a:r>
            <a:endParaRPr lang="en-US" sz="4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Payroll Deduction</a:t>
            </a:r>
          </a:p>
          <a:p>
            <a:pPr lvl="1"/>
            <a:r>
              <a:rPr lang="en-US" b="0" dirty="0" smtClean="0"/>
              <a:t>Easiest method to participate</a:t>
            </a:r>
          </a:p>
          <a:p>
            <a:pPr lvl="1"/>
            <a:r>
              <a:rPr lang="en-US" b="0" dirty="0" smtClean="0"/>
              <a:t>Thanks to the Employees and Management of the following:</a:t>
            </a:r>
          </a:p>
          <a:p>
            <a:pPr lvl="2"/>
            <a:r>
              <a:rPr lang="en-US" b="0" dirty="0" smtClean="0"/>
              <a:t>Central Texas Telephone Cooperative, Inc.</a:t>
            </a:r>
          </a:p>
          <a:p>
            <a:pPr lvl="2"/>
            <a:r>
              <a:rPr lang="en-US" b="0" dirty="0" smtClean="0"/>
              <a:t>Hill Country Telephone Cooperative, Inc.</a:t>
            </a:r>
          </a:p>
          <a:p>
            <a:pPr lvl="2"/>
            <a:r>
              <a:rPr lang="en-US" b="0" dirty="0" smtClean="0"/>
              <a:t>Mid-Plains Rural Telephone Cooperative, Inc. </a:t>
            </a:r>
          </a:p>
          <a:p>
            <a:pPr lvl="2"/>
            <a:r>
              <a:rPr lang="en-US" b="0" dirty="0" err="1" smtClean="0"/>
              <a:t>Nortex</a:t>
            </a:r>
            <a:r>
              <a:rPr lang="en-US" b="0" dirty="0" smtClean="0"/>
              <a:t> Communications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471786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3399FF"/>
      </a:dk2>
      <a:lt2>
        <a:srgbClr val="CBCBCB"/>
      </a:lt2>
      <a:accent1>
        <a:srgbClr val="00CCFF"/>
      </a:accent1>
      <a:accent2>
        <a:srgbClr val="00FFCC"/>
      </a:accent2>
      <a:accent3>
        <a:srgbClr val="ADCAFF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16529</TotalTime>
  <Words>455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Microsoft Clip Gallery</vt:lpstr>
      <vt:lpstr>WordArt 2.0</vt:lpstr>
      <vt:lpstr>Texas Statewide Telephone Cooperative, Inc.</vt:lpstr>
      <vt:lpstr>Legislative Update</vt:lpstr>
      <vt:lpstr>Legislative Update</vt:lpstr>
      <vt:lpstr>Legislative Update</vt:lpstr>
      <vt:lpstr>Legislative Update</vt:lpstr>
      <vt:lpstr>Legislative Update</vt:lpstr>
      <vt:lpstr>Legislative Update</vt:lpstr>
      <vt:lpstr>Legislative Update</vt:lpstr>
      <vt:lpstr>Legislative Update</vt:lpstr>
      <vt:lpstr>Regulatory Update</vt:lpstr>
      <vt:lpstr>Regulatory Update</vt:lpstr>
      <vt:lpstr>Regulatory Update</vt:lpstr>
      <vt:lpstr>Regulatory Update</vt:lpstr>
      <vt:lpstr>Regulatory Update</vt:lpstr>
      <vt:lpstr>Legislative &amp; Regulatory Update</vt:lpstr>
      <vt:lpstr>Legislative &amp; Regulatory Update  </vt:lpstr>
    </vt:vector>
  </TitlesOfParts>
  <Company>Eastex Telephone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     Digital Subscriber Line                      More Speed ! ! !</dc:title>
  <dc:creator>Weldon R. Gray</dc:creator>
  <cp:lastModifiedBy>Weldon</cp:lastModifiedBy>
  <cp:revision>32</cp:revision>
  <dcterms:created xsi:type="dcterms:W3CDTF">2000-09-29T19:26:59Z</dcterms:created>
  <dcterms:modified xsi:type="dcterms:W3CDTF">2014-07-08T15:32:07Z</dcterms:modified>
</cp:coreProperties>
</file>